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320" r:id="rId3"/>
    <p:sldId id="321" r:id="rId4"/>
    <p:sldId id="300" r:id="rId5"/>
    <p:sldId id="325" r:id="rId6"/>
    <p:sldId id="326" r:id="rId7"/>
    <p:sldId id="327" r:id="rId8"/>
    <p:sldId id="323" r:id="rId9"/>
    <p:sldId id="330" r:id="rId10"/>
    <p:sldId id="318" r:id="rId11"/>
    <p:sldId id="331" r:id="rId12"/>
    <p:sldId id="332" r:id="rId13"/>
    <p:sldId id="333" r:id="rId14"/>
    <p:sldId id="334" r:id="rId15"/>
    <p:sldId id="328" r:id="rId16"/>
    <p:sldId id="30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8683" autoAdjust="0"/>
  </p:normalViewPr>
  <p:slideViewPr>
    <p:cSldViewPr snapToGrid="0">
      <p:cViewPr varScale="1">
        <p:scale>
          <a:sx n="64" d="100"/>
          <a:sy n="64" d="100"/>
        </p:scale>
        <p:origin x="978" y="60"/>
      </p:cViewPr>
      <p:guideLst/>
    </p:cSldViewPr>
  </p:slideViewPr>
  <p:outlineViewPr>
    <p:cViewPr>
      <p:scale>
        <a:sx n="33" d="100"/>
        <a:sy n="33" d="100"/>
      </p:scale>
      <p:origin x="0" y="-2934"/>
    </p:cViewPr>
  </p:outlineViewPr>
  <p:notesTextViewPr>
    <p:cViewPr>
      <p:scale>
        <a:sx n="1" d="1"/>
        <a:sy n="1" d="1"/>
      </p:scale>
      <p:origin x="0" y="0"/>
    </p:cViewPr>
  </p:notesTextViewPr>
  <p:sorterViewPr>
    <p:cViewPr>
      <p:scale>
        <a:sx n="100" d="100"/>
        <a:sy n="100" d="100"/>
      </p:scale>
      <p:origin x="0" y="-108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0.png"/><Relationship Id="rId7" Type="http://schemas.openxmlformats.org/officeDocument/2006/relationships/image" Target="../media/image22.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19.png"/><Relationship Id="rId6" Type="http://schemas.openxmlformats.org/officeDocument/2006/relationships/image" Target="../media/image12.svg"/><Relationship Id="rId11" Type="http://schemas.openxmlformats.org/officeDocument/2006/relationships/image" Target="../media/image24.png"/><Relationship Id="rId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9B0502-89A3-45D8-B9FB-DC7D6DEC2D9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F3CCACD-78BA-4879-84C1-E40C526553AF}">
      <dgm:prSet/>
      <dgm:spPr/>
      <dgm:t>
        <a:bodyPr/>
        <a:lstStyle/>
        <a:p>
          <a:r>
            <a:rPr lang="en-US" dirty="0"/>
            <a:t>2018 Churn modeling data from Kaggle site will be used for the prediction of customers at a Bank.</a:t>
          </a:r>
        </a:p>
      </dgm:t>
    </dgm:pt>
    <dgm:pt modelId="{273B010D-2830-4BC1-869B-F2C27DAE5333}" type="parTrans" cxnId="{2692516A-8B33-4E0D-9963-F3581BFED34D}">
      <dgm:prSet/>
      <dgm:spPr/>
      <dgm:t>
        <a:bodyPr/>
        <a:lstStyle/>
        <a:p>
          <a:endParaRPr lang="en-US"/>
        </a:p>
      </dgm:t>
    </dgm:pt>
    <dgm:pt modelId="{58F44AF5-D719-4905-9642-FB1D82B4CE81}" type="sibTrans" cxnId="{2692516A-8B33-4E0D-9963-F3581BFED34D}">
      <dgm:prSet/>
      <dgm:spPr/>
      <dgm:t>
        <a:bodyPr/>
        <a:lstStyle/>
        <a:p>
          <a:endParaRPr lang="en-US"/>
        </a:p>
      </dgm:t>
    </dgm:pt>
    <dgm:pt modelId="{17AC235C-F1A7-4E52-9957-1AD6C35C1AFE}">
      <dgm:prSet/>
      <dgm:spPr/>
      <dgm:t>
        <a:bodyPr/>
        <a:lstStyle/>
        <a:p>
          <a:r>
            <a:rPr lang="en-US" dirty="0"/>
            <a:t>Perform exploratory data analysis. </a:t>
          </a:r>
        </a:p>
      </dgm:t>
    </dgm:pt>
    <dgm:pt modelId="{B757E509-9B99-40F0-AF41-9664DB92E6B6}" type="parTrans" cxnId="{08F43F03-FC23-4146-8C9A-C9CD58BFFDCD}">
      <dgm:prSet/>
      <dgm:spPr/>
      <dgm:t>
        <a:bodyPr/>
        <a:lstStyle/>
        <a:p>
          <a:endParaRPr lang="en-US"/>
        </a:p>
      </dgm:t>
    </dgm:pt>
    <dgm:pt modelId="{018C5385-AF9A-46A3-8A07-30E8A0479DC7}" type="sibTrans" cxnId="{08F43F03-FC23-4146-8C9A-C9CD58BFFDCD}">
      <dgm:prSet/>
      <dgm:spPr/>
      <dgm:t>
        <a:bodyPr/>
        <a:lstStyle/>
        <a:p>
          <a:endParaRPr lang="en-US"/>
        </a:p>
      </dgm:t>
    </dgm:pt>
    <dgm:pt modelId="{3AF5D3D9-0027-4D0A-A3DF-C9E91CBE86F5}">
      <dgm:prSet/>
      <dgm:spPr/>
      <dgm:t>
        <a:bodyPr/>
        <a:lstStyle/>
        <a:p>
          <a:r>
            <a:rPr lang="en-US" dirty="0"/>
            <a:t>Data will be cleansed before model selection.</a:t>
          </a:r>
        </a:p>
      </dgm:t>
    </dgm:pt>
    <dgm:pt modelId="{507E9D75-DA6D-45F2-AD97-7EEFA34EE152}" type="parTrans" cxnId="{5291F549-6660-404E-BC36-3E6E8EDA9CCF}">
      <dgm:prSet/>
      <dgm:spPr/>
      <dgm:t>
        <a:bodyPr/>
        <a:lstStyle/>
        <a:p>
          <a:endParaRPr lang="en-US"/>
        </a:p>
      </dgm:t>
    </dgm:pt>
    <dgm:pt modelId="{FD32E4A3-7C41-4AEF-A891-C1834B5A11EA}" type="sibTrans" cxnId="{5291F549-6660-404E-BC36-3E6E8EDA9CCF}">
      <dgm:prSet/>
      <dgm:spPr/>
      <dgm:t>
        <a:bodyPr/>
        <a:lstStyle/>
        <a:p>
          <a:endParaRPr lang="en-US"/>
        </a:p>
      </dgm:t>
    </dgm:pt>
    <dgm:pt modelId="{7AE95FF9-37EA-42E6-B669-D4BFDFA46525}">
      <dgm:prSet/>
      <dgm:spPr/>
      <dgm:t>
        <a:bodyPr/>
        <a:lstStyle/>
        <a:p>
          <a:r>
            <a:rPr lang="en-US" dirty="0"/>
            <a:t>Identify and visualize which factors contribute to customer churn.</a:t>
          </a:r>
        </a:p>
      </dgm:t>
    </dgm:pt>
    <dgm:pt modelId="{514F4FA1-B41E-4D7E-906B-068D13C69B32}" type="parTrans" cxnId="{AE3B9E93-D543-4E0B-8EBE-530C1BC2125E}">
      <dgm:prSet/>
      <dgm:spPr/>
      <dgm:t>
        <a:bodyPr/>
        <a:lstStyle/>
        <a:p>
          <a:endParaRPr lang="en-US"/>
        </a:p>
      </dgm:t>
    </dgm:pt>
    <dgm:pt modelId="{DF079D03-DBD5-4E4E-A41D-AA57EB40F7A0}" type="sibTrans" cxnId="{AE3B9E93-D543-4E0B-8EBE-530C1BC2125E}">
      <dgm:prSet/>
      <dgm:spPr/>
      <dgm:t>
        <a:bodyPr/>
        <a:lstStyle/>
        <a:p>
          <a:endParaRPr lang="en-US"/>
        </a:p>
      </dgm:t>
    </dgm:pt>
    <dgm:pt modelId="{52082958-B0C7-4997-A776-369F354029B9}">
      <dgm:prSet/>
      <dgm:spPr/>
      <dgm:t>
        <a:bodyPr/>
        <a:lstStyle/>
        <a:p>
          <a:r>
            <a:rPr lang="en-US" dirty="0"/>
            <a:t>Predict the probability of a customer who is likely to attrite using machine learning techniques</a:t>
          </a:r>
        </a:p>
      </dgm:t>
    </dgm:pt>
    <dgm:pt modelId="{01CC2910-5EE9-4F67-8662-F41E0B00C041}" type="parTrans" cxnId="{A618EF57-D3A0-465B-8EAF-021869702C4F}">
      <dgm:prSet/>
      <dgm:spPr/>
      <dgm:t>
        <a:bodyPr/>
        <a:lstStyle/>
        <a:p>
          <a:endParaRPr lang="en-US"/>
        </a:p>
      </dgm:t>
    </dgm:pt>
    <dgm:pt modelId="{BD1BED00-735D-445A-AD06-C9A84EB83A04}" type="sibTrans" cxnId="{A618EF57-D3A0-465B-8EAF-021869702C4F}">
      <dgm:prSet/>
      <dgm:spPr/>
      <dgm:t>
        <a:bodyPr/>
        <a:lstStyle/>
        <a:p>
          <a:endParaRPr lang="en-US"/>
        </a:p>
      </dgm:t>
    </dgm:pt>
    <dgm:pt modelId="{B353A97A-D758-4E4B-800F-3FC76038B637}">
      <dgm:prSet/>
      <dgm:spPr/>
      <dgm:t>
        <a:bodyPr/>
        <a:lstStyle/>
        <a:p>
          <a:r>
            <a:rPr lang="en-US" dirty="0"/>
            <a:t>Classify if a customer is going to churn or not. </a:t>
          </a:r>
        </a:p>
      </dgm:t>
    </dgm:pt>
    <dgm:pt modelId="{B6A6DE4A-F4AE-4E45-A520-D56B0AD49F78}" type="parTrans" cxnId="{1547E2A4-87BA-4C50-9611-E5A661B8C861}">
      <dgm:prSet/>
      <dgm:spPr/>
      <dgm:t>
        <a:bodyPr/>
        <a:lstStyle/>
        <a:p>
          <a:endParaRPr lang="en-US"/>
        </a:p>
      </dgm:t>
    </dgm:pt>
    <dgm:pt modelId="{C44E8308-E8DF-408F-8E13-3EA004BFB33B}" type="sibTrans" cxnId="{1547E2A4-87BA-4C50-9611-E5A661B8C861}">
      <dgm:prSet/>
      <dgm:spPr/>
      <dgm:t>
        <a:bodyPr/>
        <a:lstStyle/>
        <a:p>
          <a:endParaRPr lang="en-US"/>
        </a:p>
      </dgm:t>
    </dgm:pt>
    <dgm:pt modelId="{ACE2C38D-B286-4675-B738-A5BA6E3FDB13}" type="pres">
      <dgm:prSet presAssocID="{EB9B0502-89A3-45D8-B9FB-DC7D6DEC2D9A}" presName="root" presStyleCnt="0">
        <dgm:presLayoutVars>
          <dgm:dir/>
          <dgm:resizeHandles val="exact"/>
        </dgm:presLayoutVars>
      </dgm:prSet>
      <dgm:spPr/>
    </dgm:pt>
    <dgm:pt modelId="{29390CBA-349E-4310-A881-F4EDAD4C0DA2}" type="pres">
      <dgm:prSet presAssocID="{EB9B0502-89A3-45D8-B9FB-DC7D6DEC2D9A}" presName="container" presStyleCnt="0">
        <dgm:presLayoutVars>
          <dgm:dir/>
          <dgm:resizeHandles val="exact"/>
        </dgm:presLayoutVars>
      </dgm:prSet>
      <dgm:spPr/>
    </dgm:pt>
    <dgm:pt modelId="{B5135931-9129-4755-B4C6-7D02F449924C}" type="pres">
      <dgm:prSet presAssocID="{3F3CCACD-78BA-4879-84C1-E40C526553AF}" presName="compNode" presStyleCnt="0"/>
      <dgm:spPr/>
    </dgm:pt>
    <dgm:pt modelId="{2B8ED921-51B6-4066-8F5E-3D933141CA84}" type="pres">
      <dgm:prSet presAssocID="{3F3CCACD-78BA-4879-84C1-E40C526553AF}" presName="iconBgRect" presStyleLbl="bgShp" presStyleIdx="0" presStyleCnt="6"/>
      <dgm:spPr/>
    </dgm:pt>
    <dgm:pt modelId="{91A34C82-9708-4500-8703-1EF07E82782C}" type="pres">
      <dgm:prSet presAssocID="{3F3CCACD-78BA-4879-84C1-E40C526553A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E878165-072B-48E9-ACB0-53F2B66AEDF9}" type="pres">
      <dgm:prSet presAssocID="{3F3CCACD-78BA-4879-84C1-E40C526553AF}" presName="spaceRect" presStyleCnt="0"/>
      <dgm:spPr/>
    </dgm:pt>
    <dgm:pt modelId="{CE675FFA-518E-4601-B66B-8606D6C9F22B}" type="pres">
      <dgm:prSet presAssocID="{3F3CCACD-78BA-4879-84C1-E40C526553AF}" presName="textRect" presStyleLbl="revTx" presStyleIdx="0" presStyleCnt="6">
        <dgm:presLayoutVars>
          <dgm:chMax val="1"/>
          <dgm:chPref val="1"/>
        </dgm:presLayoutVars>
      </dgm:prSet>
      <dgm:spPr/>
    </dgm:pt>
    <dgm:pt modelId="{C509C8D3-8D80-4AE3-BB41-DBE48BBB1888}" type="pres">
      <dgm:prSet presAssocID="{58F44AF5-D719-4905-9642-FB1D82B4CE81}" presName="sibTrans" presStyleLbl="sibTrans2D1" presStyleIdx="0" presStyleCnt="0"/>
      <dgm:spPr/>
    </dgm:pt>
    <dgm:pt modelId="{6502BD5E-CA66-4058-A2E1-B71648E47A6A}" type="pres">
      <dgm:prSet presAssocID="{17AC235C-F1A7-4E52-9957-1AD6C35C1AFE}" presName="compNode" presStyleCnt="0"/>
      <dgm:spPr/>
    </dgm:pt>
    <dgm:pt modelId="{D72EDE86-BEDD-41BC-96DF-523B830378E9}" type="pres">
      <dgm:prSet presAssocID="{17AC235C-F1A7-4E52-9957-1AD6C35C1AFE}" presName="iconBgRect" presStyleLbl="bgShp" presStyleIdx="1" presStyleCnt="6"/>
      <dgm:spPr/>
    </dgm:pt>
    <dgm:pt modelId="{4425C7E5-8CDE-46AC-8DF2-07596B4650A6}" type="pres">
      <dgm:prSet presAssocID="{17AC235C-F1A7-4E52-9957-1AD6C35C1AF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03CC1D1D-536A-4ADB-BFD0-892398A08C53}" type="pres">
      <dgm:prSet presAssocID="{17AC235C-F1A7-4E52-9957-1AD6C35C1AFE}" presName="spaceRect" presStyleCnt="0"/>
      <dgm:spPr/>
    </dgm:pt>
    <dgm:pt modelId="{366E2480-D94D-4AB5-801C-045FE450DA22}" type="pres">
      <dgm:prSet presAssocID="{17AC235C-F1A7-4E52-9957-1AD6C35C1AFE}" presName="textRect" presStyleLbl="revTx" presStyleIdx="1" presStyleCnt="6">
        <dgm:presLayoutVars>
          <dgm:chMax val="1"/>
          <dgm:chPref val="1"/>
        </dgm:presLayoutVars>
      </dgm:prSet>
      <dgm:spPr/>
    </dgm:pt>
    <dgm:pt modelId="{09FE42C7-98B9-4AA3-86B6-BEB4B8893E3B}" type="pres">
      <dgm:prSet presAssocID="{018C5385-AF9A-46A3-8A07-30E8A0479DC7}" presName="sibTrans" presStyleLbl="sibTrans2D1" presStyleIdx="0" presStyleCnt="0"/>
      <dgm:spPr/>
    </dgm:pt>
    <dgm:pt modelId="{6B22864B-BDAB-46F0-B310-1E19E9FD7322}" type="pres">
      <dgm:prSet presAssocID="{3AF5D3D9-0027-4D0A-A3DF-C9E91CBE86F5}" presName="compNode" presStyleCnt="0"/>
      <dgm:spPr/>
    </dgm:pt>
    <dgm:pt modelId="{B36CBEA6-1FAB-4ACF-8667-74EB0559F324}" type="pres">
      <dgm:prSet presAssocID="{3AF5D3D9-0027-4D0A-A3DF-C9E91CBE86F5}" presName="iconBgRect" presStyleLbl="bgShp" presStyleIdx="2" presStyleCnt="6"/>
      <dgm:spPr/>
    </dgm:pt>
    <dgm:pt modelId="{A4F63114-7169-4495-89EC-1AC811152773}" type="pres">
      <dgm:prSet presAssocID="{3AF5D3D9-0027-4D0A-A3DF-C9E91CBE86F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5650B423-4E57-4E5F-97F9-0C1CBB05BAAA}" type="pres">
      <dgm:prSet presAssocID="{3AF5D3D9-0027-4D0A-A3DF-C9E91CBE86F5}" presName="spaceRect" presStyleCnt="0"/>
      <dgm:spPr/>
    </dgm:pt>
    <dgm:pt modelId="{07856E45-FDBA-4438-815D-65FC6F31FA28}" type="pres">
      <dgm:prSet presAssocID="{3AF5D3D9-0027-4D0A-A3DF-C9E91CBE86F5}" presName="textRect" presStyleLbl="revTx" presStyleIdx="2" presStyleCnt="6">
        <dgm:presLayoutVars>
          <dgm:chMax val="1"/>
          <dgm:chPref val="1"/>
        </dgm:presLayoutVars>
      </dgm:prSet>
      <dgm:spPr/>
    </dgm:pt>
    <dgm:pt modelId="{438CA356-1C6A-4643-9DBD-FF17A4A6498C}" type="pres">
      <dgm:prSet presAssocID="{FD32E4A3-7C41-4AEF-A891-C1834B5A11EA}" presName="sibTrans" presStyleLbl="sibTrans2D1" presStyleIdx="0" presStyleCnt="0"/>
      <dgm:spPr/>
    </dgm:pt>
    <dgm:pt modelId="{0B6E52C6-39F6-4A00-AD0A-3D2621B44337}" type="pres">
      <dgm:prSet presAssocID="{7AE95FF9-37EA-42E6-B669-D4BFDFA46525}" presName="compNode" presStyleCnt="0"/>
      <dgm:spPr/>
    </dgm:pt>
    <dgm:pt modelId="{2A6BBE5F-3402-45CD-B707-1968EFACE74C}" type="pres">
      <dgm:prSet presAssocID="{7AE95FF9-37EA-42E6-B669-D4BFDFA46525}" presName="iconBgRect" presStyleLbl="bgShp" presStyleIdx="3" presStyleCnt="6"/>
      <dgm:spPr/>
    </dgm:pt>
    <dgm:pt modelId="{4B0EC7B4-5DD7-4BB2-B458-FA006A7343D2}" type="pres">
      <dgm:prSet presAssocID="{7AE95FF9-37EA-42E6-B669-D4BFDFA4652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llseye"/>
        </a:ext>
      </dgm:extLst>
    </dgm:pt>
    <dgm:pt modelId="{3108EF52-AA16-42EE-BCBD-0A21BEDE1FFA}" type="pres">
      <dgm:prSet presAssocID="{7AE95FF9-37EA-42E6-B669-D4BFDFA46525}" presName="spaceRect" presStyleCnt="0"/>
      <dgm:spPr/>
    </dgm:pt>
    <dgm:pt modelId="{FC930CDC-3190-4409-A9AF-23E31EE1B2B3}" type="pres">
      <dgm:prSet presAssocID="{7AE95FF9-37EA-42E6-B669-D4BFDFA46525}" presName="textRect" presStyleLbl="revTx" presStyleIdx="3" presStyleCnt="6">
        <dgm:presLayoutVars>
          <dgm:chMax val="1"/>
          <dgm:chPref val="1"/>
        </dgm:presLayoutVars>
      </dgm:prSet>
      <dgm:spPr/>
    </dgm:pt>
    <dgm:pt modelId="{7B3F5FCC-B2EB-4933-B44E-F20837741A79}" type="pres">
      <dgm:prSet presAssocID="{DF079D03-DBD5-4E4E-A41D-AA57EB40F7A0}" presName="sibTrans" presStyleLbl="sibTrans2D1" presStyleIdx="0" presStyleCnt="0"/>
      <dgm:spPr/>
    </dgm:pt>
    <dgm:pt modelId="{CFEF4DD7-FFB4-4D88-80B2-AFF16E0EB725}" type="pres">
      <dgm:prSet presAssocID="{52082958-B0C7-4997-A776-369F354029B9}" presName="compNode" presStyleCnt="0"/>
      <dgm:spPr/>
    </dgm:pt>
    <dgm:pt modelId="{5B8C7EAC-5734-455D-BD70-339CA80561A1}" type="pres">
      <dgm:prSet presAssocID="{52082958-B0C7-4997-A776-369F354029B9}" presName="iconBgRect" presStyleLbl="bgShp" presStyleIdx="4" presStyleCnt="6"/>
      <dgm:spPr/>
    </dgm:pt>
    <dgm:pt modelId="{30AA30F7-F702-4340-A7D6-7D43176AAF66}" type="pres">
      <dgm:prSet presAssocID="{52082958-B0C7-4997-A776-369F354029B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1C9E0E82-4185-4759-A555-D64C0E6840C0}" type="pres">
      <dgm:prSet presAssocID="{52082958-B0C7-4997-A776-369F354029B9}" presName="spaceRect" presStyleCnt="0"/>
      <dgm:spPr/>
    </dgm:pt>
    <dgm:pt modelId="{9FEFE64A-BEF5-4E6F-B36F-3EFC52A71EAE}" type="pres">
      <dgm:prSet presAssocID="{52082958-B0C7-4997-A776-369F354029B9}" presName="textRect" presStyleLbl="revTx" presStyleIdx="4" presStyleCnt="6">
        <dgm:presLayoutVars>
          <dgm:chMax val="1"/>
          <dgm:chPref val="1"/>
        </dgm:presLayoutVars>
      </dgm:prSet>
      <dgm:spPr/>
    </dgm:pt>
    <dgm:pt modelId="{319EABB6-F40D-44CC-B7C0-BFA3DA1451C4}" type="pres">
      <dgm:prSet presAssocID="{BD1BED00-735D-445A-AD06-C9A84EB83A04}" presName="sibTrans" presStyleLbl="sibTrans2D1" presStyleIdx="0" presStyleCnt="0"/>
      <dgm:spPr/>
    </dgm:pt>
    <dgm:pt modelId="{6AAFE7A7-6B25-4EEA-B39C-66F36FA9189F}" type="pres">
      <dgm:prSet presAssocID="{B353A97A-D758-4E4B-800F-3FC76038B637}" presName="compNode" presStyleCnt="0"/>
      <dgm:spPr/>
    </dgm:pt>
    <dgm:pt modelId="{C73A5C68-7B3E-4375-99FF-36590AFE837A}" type="pres">
      <dgm:prSet presAssocID="{B353A97A-D758-4E4B-800F-3FC76038B637}" presName="iconBgRect" presStyleLbl="bgShp" presStyleIdx="5" presStyleCnt="6"/>
      <dgm:spPr/>
    </dgm:pt>
    <dgm:pt modelId="{90B9A9F0-62EB-448E-86B6-400C6B8F914C}" type="pres">
      <dgm:prSet presAssocID="{B353A97A-D758-4E4B-800F-3FC76038B63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ser"/>
        </a:ext>
      </dgm:extLst>
    </dgm:pt>
    <dgm:pt modelId="{287E988E-7B0E-42FC-BB86-881122E022FA}" type="pres">
      <dgm:prSet presAssocID="{B353A97A-D758-4E4B-800F-3FC76038B637}" presName="spaceRect" presStyleCnt="0"/>
      <dgm:spPr/>
    </dgm:pt>
    <dgm:pt modelId="{886E8EDA-698E-40A2-94DF-7BF44072D5B9}" type="pres">
      <dgm:prSet presAssocID="{B353A97A-D758-4E4B-800F-3FC76038B637}" presName="textRect" presStyleLbl="revTx" presStyleIdx="5" presStyleCnt="6">
        <dgm:presLayoutVars>
          <dgm:chMax val="1"/>
          <dgm:chPref val="1"/>
        </dgm:presLayoutVars>
      </dgm:prSet>
      <dgm:spPr/>
    </dgm:pt>
  </dgm:ptLst>
  <dgm:cxnLst>
    <dgm:cxn modelId="{08F43F03-FC23-4146-8C9A-C9CD58BFFDCD}" srcId="{EB9B0502-89A3-45D8-B9FB-DC7D6DEC2D9A}" destId="{17AC235C-F1A7-4E52-9957-1AD6C35C1AFE}" srcOrd="1" destOrd="0" parTransId="{B757E509-9B99-40F0-AF41-9664DB92E6B6}" sibTransId="{018C5385-AF9A-46A3-8A07-30E8A0479DC7}"/>
    <dgm:cxn modelId="{95581C05-87CC-4091-957B-AE8C5E0B4A27}" type="presOf" srcId="{3F3CCACD-78BA-4879-84C1-E40C526553AF}" destId="{CE675FFA-518E-4601-B66B-8606D6C9F22B}" srcOrd="0" destOrd="0" presId="urn:microsoft.com/office/officeart/2018/2/layout/IconCircleList"/>
    <dgm:cxn modelId="{ECF8FC10-2F04-48A1-B3B9-09188D392C93}" type="presOf" srcId="{52082958-B0C7-4997-A776-369F354029B9}" destId="{9FEFE64A-BEF5-4E6F-B36F-3EFC52A71EAE}" srcOrd="0" destOrd="0" presId="urn:microsoft.com/office/officeart/2018/2/layout/IconCircleList"/>
    <dgm:cxn modelId="{E0200819-82E7-4295-9894-BA2A13A7CBBB}" type="presOf" srcId="{17AC235C-F1A7-4E52-9957-1AD6C35C1AFE}" destId="{366E2480-D94D-4AB5-801C-045FE450DA22}" srcOrd="0" destOrd="0" presId="urn:microsoft.com/office/officeart/2018/2/layout/IconCircleList"/>
    <dgm:cxn modelId="{D0837C1F-830B-44E2-AF6A-708E6DDC8694}" type="presOf" srcId="{BD1BED00-735D-445A-AD06-C9A84EB83A04}" destId="{319EABB6-F40D-44CC-B7C0-BFA3DA1451C4}" srcOrd="0" destOrd="0" presId="urn:microsoft.com/office/officeart/2018/2/layout/IconCircleList"/>
    <dgm:cxn modelId="{82273760-CDD3-4F15-BDD3-88EFB18ADB8A}" type="presOf" srcId="{B353A97A-D758-4E4B-800F-3FC76038B637}" destId="{886E8EDA-698E-40A2-94DF-7BF44072D5B9}" srcOrd="0" destOrd="0" presId="urn:microsoft.com/office/officeart/2018/2/layout/IconCircleList"/>
    <dgm:cxn modelId="{9EFC6C41-F980-45AD-9840-C118F1ACE299}" type="presOf" srcId="{018C5385-AF9A-46A3-8A07-30E8A0479DC7}" destId="{09FE42C7-98B9-4AA3-86B6-BEB4B8893E3B}" srcOrd="0" destOrd="0" presId="urn:microsoft.com/office/officeart/2018/2/layout/IconCircleList"/>
    <dgm:cxn modelId="{5291F549-6660-404E-BC36-3E6E8EDA9CCF}" srcId="{EB9B0502-89A3-45D8-B9FB-DC7D6DEC2D9A}" destId="{3AF5D3D9-0027-4D0A-A3DF-C9E91CBE86F5}" srcOrd="2" destOrd="0" parTransId="{507E9D75-DA6D-45F2-AD97-7EEFA34EE152}" sibTransId="{FD32E4A3-7C41-4AEF-A891-C1834B5A11EA}"/>
    <dgm:cxn modelId="{2692516A-8B33-4E0D-9963-F3581BFED34D}" srcId="{EB9B0502-89A3-45D8-B9FB-DC7D6DEC2D9A}" destId="{3F3CCACD-78BA-4879-84C1-E40C526553AF}" srcOrd="0" destOrd="0" parTransId="{273B010D-2830-4BC1-869B-F2C27DAE5333}" sibTransId="{58F44AF5-D719-4905-9642-FB1D82B4CE81}"/>
    <dgm:cxn modelId="{6652064B-3A83-4C5A-8819-83F57A8E2D85}" type="presOf" srcId="{58F44AF5-D719-4905-9642-FB1D82B4CE81}" destId="{C509C8D3-8D80-4AE3-BB41-DBE48BBB1888}" srcOrd="0" destOrd="0" presId="urn:microsoft.com/office/officeart/2018/2/layout/IconCircleList"/>
    <dgm:cxn modelId="{A618EF57-D3A0-465B-8EAF-021869702C4F}" srcId="{EB9B0502-89A3-45D8-B9FB-DC7D6DEC2D9A}" destId="{52082958-B0C7-4997-A776-369F354029B9}" srcOrd="4" destOrd="0" parTransId="{01CC2910-5EE9-4F67-8662-F41E0B00C041}" sibTransId="{BD1BED00-735D-445A-AD06-C9A84EB83A04}"/>
    <dgm:cxn modelId="{86FBC284-66A7-42B9-940E-9F7FB32D9E09}" type="presOf" srcId="{EB9B0502-89A3-45D8-B9FB-DC7D6DEC2D9A}" destId="{ACE2C38D-B286-4675-B738-A5BA6E3FDB13}" srcOrd="0" destOrd="0" presId="urn:microsoft.com/office/officeart/2018/2/layout/IconCircleList"/>
    <dgm:cxn modelId="{F958BD8E-1CF5-4783-9664-7E8F126FBDD4}" type="presOf" srcId="{3AF5D3D9-0027-4D0A-A3DF-C9E91CBE86F5}" destId="{07856E45-FDBA-4438-815D-65FC6F31FA28}" srcOrd="0" destOrd="0" presId="urn:microsoft.com/office/officeart/2018/2/layout/IconCircleList"/>
    <dgm:cxn modelId="{AE3B9E93-D543-4E0B-8EBE-530C1BC2125E}" srcId="{EB9B0502-89A3-45D8-B9FB-DC7D6DEC2D9A}" destId="{7AE95FF9-37EA-42E6-B669-D4BFDFA46525}" srcOrd="3" destOrd="0" parTransId="{514F4FA1-B41E-4D7E-906B-068D13C69B32}" sibTransId="{DF079D03-DBD5-4E4E-A41D-AA57EB40F7A0}"/>
    <dgm:cxn modelId="{0E6AAC98-7D92-4B2C-9BBC-9CCE9BED3BD0}" type="presOf" srcId="{7AE95FF9-37EA-42E6-B669-D4BFDFA46525}" destId="{FC930CDC-3190-4409-A9AF-23E31EE1B2B3}" srcOrd="0" destOrd="0" presId="urn:microsoft.com/office/officeart/2018/2/layout/IconCircleList"/>
    <dgm:cxn modelId="{3475F7A3-62A6-4422-B718-86A859AD0EF0}" type="presOf" srcId="{DF079D03-DBD5-4E4E-A41D-AA57EB40F7A0}" destId="{7B3F5FCC-B2EB-4933-B44E-F20837741A79}" srcOrd="0" destOrd="0" presId="urn:microsoft.com/office/officeart/2018/2/layout/IconCircleList"/>
    <dgm:cxn modelId="{1547E2A4-87BA-4C50-9611-E5A661B8C861}" srcId="{EB9B0502-89A3-45D8-B9FB-DC7D6DEC2D9A}" destId="{B353A97A-D758-4E4B-800F-3FC76038B637}" srcOrd="5" destOrd="0" parTransId="{B6A6DE4A-F4AE-4E45-A520-D56B0AD49F78}" sibTransId="{C44E8308-E8DF-408F-8E13-3EA004BFB33B}"/>
    <dgm:cxn modelId="{0679F8E6-3BD7-40D0-8A47-0B041ED285D0}" type="presOf" srcId="{FD32E4A3-7C41-4AEF-A891-C1834B5A11EA}" destId="{438CA356-1C6A-4643-9DBD-FF17A4A6498C}" srcOrd="0" destOrd="0" presId="urn:microsoft.com/office/officeart/2018/2/layout/IconCircleList"/>
    <dgm:cxn modelId="{9BF80813-AA30-48DB-9493-21DA3A306FA4}" type="presParOf" srcId="{ACE2C38D-B286-4675-B738-A5BA6E3FDB13}" destId="{29390CBA-349E-4310-A881-F4EDAD4C0DA2}" srcOrd="0" destOrd="0" presId="urn:microsoft.com/office/officeart/2018/2/layout/IconCircleList"/>
    <dgm:cxn modelId="{3ABCD0D8-8ED2-404D-BBAC-F3A2BAEECF3E}" type="presParOf" srcId="{29390CBA-349E-4310-A881-F4EDAD4C0DA2}" destId="{B5135931-9129-4755-B4C6-7D02F449924C}" srcOrd="0" destOrd="0" presId="urn:microsoft.com/office/officeart/2018/2/layout/IconCircleList"/>
    <dgm:cxn modelId="{8F7BB5EB-8923-4576-9DCC-2810C037C4FF}" type="presParOf" srcId="{B5135931-9129-4755-B4C6-7D02F449924C}" destId="{2B8ED921-51B6-4066-8F5E-3D933141CA84}" srcOrd="0" destOrd="0" presId="urn:microsoft.com/office/officeart/2018/2/layout/IconCircleList"/>
    <dgm:cxn modelId="{9632869D-CB51-4D99-9D79-6FA4219A53CC}" type="presParOf" srcId="{B5135931-9129-4755-B4C6-7D02F449924C}" destId="{91A34C82-9708-4500-8703-1EF07E82782C}" srcOrd="1" destOrd="0" presId="urn:microsoft.com/office/officeart/2018/2/layout/IconCircleList"/>
    <dgm:cxn modelId="{850102AC-F6DA-4AE5-9663-56F6A3A69B67}" type="presParOf" srcId="{B5135931-9129-4755-B4C6-7D02F449924C}" destId="{1E878165-072B-48E9-ACB0-53F2B66AEDF9}" srcOrd="2" destOrd="0" presId="urn:microsoft.com/office/officeart/2018/2/layout/IconCircleList"/>
    <dgm:cxn modelId="{A0161D3A-2B24-4CEA-A706-C724FECB2839}" type="presParOf" srcId="{B5135931-9129-4755-B4C6-7D02F449924C}" destId="{CE675FFA-518E-4601-B66B-8606D6C9F22B}" srcOrd="3" destOrd="0" presId="urn:microsoft.com/office/officeart/2018/2/layout/IconCircleList"/>
    <dgm:cxn modelId="{2A23ADD8-C61F-40DE-B42A-52D5F686577F}" type="presParOf" srcId="{29390CBA-349E-4310-A881-F4EDAD4C0DA2}" destId="{C509C8D3-8D80-4AE3-BB41-DBE48BBB1888}" srcOrd="1" destOrd="0" presId="urn:microsoft.com/office/officeart/2018/2/layout/IconCircleList"/>
    <dgm:cxn modelId="{36F76D1F-B286-4715-9E0F-7ED0F8908269}" type="presParOf" srcId="{29390CBA-349E-4310-A881-F4EDAD4C0DA2}" destId="{6502BD5E-CA66-4058-A2E1-B71648E47A6A}" srcOrd="2" destOrd="0" presId="urn:microsoft.com/office/officeart/2018/2/layout/IconCircleList"/>
    <dgm:cxn modelId="{955F9A42-5BF4-44E8-ADC3-43AF3808A710}" type="presParOf" srcId="{6502BD5E-CA66-4058-A2E1-B71648E47A6A}" destId="{D72EDE86-BEDD-41BC-96DF-523B830378E9}" srcOrd="0" destOrd="0" presId="urn:microsoft.com/office/officeart/2018/2/layout/IconCircleList"/>
    <dgm:cxn modelId="{3ADDFBEA-257C-4B0A-94A0-D8AA3BE095C6}" type="presParOf" srcId="{6502BD5E-CA66-4058-A2E1-B71648E47A6A}" destId="{4425C7E5-8CDE-46AC-8DF2-07596B4650A6}" srcOrd="1" destOrd="0" presId="urn:microsoft.com/office/officeart/2018/2/layout/IconCircleList"/>
    <dgm:cxn modelId="{FCEB9B56-B20D-4BF0-8C0F-E9559CB80E7A}" type="presParOf" srcId="{6502BD5E-CA66-4058-A2E1-B71648E47A6A}" destId="{03CC1D1D-536A-4ADB-BFD0-892398A08C53}" srcOrd="2" destOrd="0" presId="urn:microsoft.com/office/officeart/2018/2/layout/IconCircleList"/>
    <dgm:cxn modelId="{A527B2AA-DB36-4BD0-87B2-A695246B106C}" type="presParOf" srcId="{6502BD5E-CA66-4058-A2E1-B71648E47A6A}" destId="{366E2480-D94D-4AB5-801C-045FE450DA22}" srcOrd="3" destOrd="0" presId="urn:microsoft.com/office/officeart/2018/2/layout/IconCircleList"/>
    <dgm:cxn modelId="{1666DAB7-F955-4916-89BD-D105D0E31648}" type="presParOf" srcId="{29390CBA-349E-4310-A881-F4EDAD4C0DA2}" destId="{09FE42C7-98B9-4AA3-86B6-BEB4B8893E3B}" srcOrd="3" destOrd="0" presId="urn:microsoft.com/office/officeart/2018/2/layout/IconCircleList"/>
    <dgm:cxn modelId="{6EB65DD4-3BCF-43AE-A720-53BC7C67423C}" type="presParOf" srcId="{29390CBA-349E-4310-A881-F4EDAD4C0DA2}" destId="{6B22864B-BDAB-46F0-B310-1E19E9FD7322}" srcOrd="4" destOrd="0" presId="urn:microsoft.com/office/officeart/2018/2/layout/IconCircleList"/>
    <dgm:cxn modelId="{EB6265C5-884B-4079-A8FC-EAAE3759EE4A}" type="presParOf" srcId="{6B22864B-BDAB-46F0-B310-1E19E9FD7322}" destId="{B36CBEA6-1FAB-4ACF-8667-74EB0559F324}" srcOrd="0" destOrd="0" presId="urn:microsoft.com/office/officeart/2018/2/layout/IconCircleList"/>
    <dgm:cxn modelId="{71A0EA00-C8E2-4FE7-9D98-194CE0D1E8DC}" type="presParOf" srcId="{6B22864B-BDAB-46F0-B310-1E19E9FD7322}" destId="{A4F63114-7169-4495-89EC-1AC811152773}" srcOrd="1" destOrd="0" presId="urn:microsoft.com/office/officeart/2018/2/layout/IconCircleList"/>
    <dgm:cxn modelId="{EF2EBA24-241F-4DC3-A23E-98921E5CA033}" type="presParOf" srcId="{6B22864B-BDAB-46F0-B310-1E19E9FD7322}" destId="{5650B423-4E57-4E5F-97F9-0C1CBB05BAAA}" srcOrd="2" destOrd="0" presId="urn:microsoft.com/office/officeart/2018/2/layout/IconCircleList"/>
    <dgm:cxn modelId="{E8091C0C-C76D-4273-9B4A-1524A21722B8}" type="presParOf" srcId="{6B22864B-BDAB-46F0-B310-1E19E9FD7322}" destId="{07856E45-FDBA-4438-815D-65FC6F31FA28}" srcOrd="3" destOrd="0" presId="urn:microsoft.com/office/officeart/2018/2/layout/IconCircleList"/>
    <dgm:cxn modelId="{F4CB1AA1-5210-4952-9D67-BCAA6AEA95CF}" type="presParOf" srcId="{29390CBA-349E-4310-A881-F4EDAD4C0DA2}" destId="{438CA356-1C6A-4643-9DBD-FF17A4A6498C}" srcOrd="5" destOrd="0" presId="urn:microsoft.com/office/officeart/2018/2/layout/IconCircleList"/>
    <dgm:cxn modelId="{8B206B54-E662-4F6C-B6B9-0EC137E6C0EA}" type="presParOf" srcId="{29390CBA-349E-4310-A881-F4EDAD4C0DA2}" destId="{0B6E52C6-39F6-4A00-AD0A-3D2621B44337}" srcOrd="6" destOrd="0" presId="urn:microsoft.com/office/officeart/2018/2/layout/IconCircleList"/>
    <dgm:cxn modelId="{79CF1F36-9852-4D30-8037-F1D2707067BD}" type="presParOf" srcId="{0B6E52C6-39F6-4A00-AD0A-3D2621B44337}" destId="{2A6BBE5F-3402-45CD-B707-1968EFACE74C}" srcOrd="0" destOrd="0" presId="urn:microsoft.com/office/officeart/2018/2/layout/IconCircleList"/>
    <dgm:cxn modelId="{41D1BA67-A1B5-4942-ABB0-9EF2118510E0}" type="presParOf" srcId="{0B6E52C6-39F6-4A00-AD0A-3D2621B44337}" destId="{4B0EC7B4-5DD7-4BB2-B458-FA006A7343D2}" srcOrd="1" destOrd="0" presId="urn:microsoft.com/office/officeart/2018/2/layout/IconCircleList"/>
    <dgm:cxn modelId="{0EDA2C75-9134-4973-960B-7F9BFFEC0E22}" type="presParOf" srcId="{0B6E52C6-39F6-4A00-AD0A-3D2621B44337}" destId="{3108EF52-AA16-42EE-BCBD-0A21BEDE1FFA}" srcOrd="2" destOrd="0" presId="urn:microsoft.com/office/officeart/2018/2/layout/IconCircleList"/>
    <dgm:cxn modelId="{7610BFEE-DE4B-4D34-8695-3E01E10A7490}" type="presParOf" srcId="{0B6E52C6-39F6-4A00-AD0A-3D2621B44337}" destId="{FC930CDC-3190-4409-A9AF-23E31EE1B2B3}" srcOrd="3" destOrd="0" presId="urn:microsoft.com/office/officeart/2018/2/layout/IconCircleList"/>
    <dgm:cxn modelId="{36336512-5F3A-4D47-A3D8-FE2A9EDA8F84}" type="presParOf" srcId="{29390CBA-349E-4310-A881-F4EDAD4C0DA2}" destId="{7B3F5FCC-B2EB-4933-B44E-F20837741A79}" srcOrd="7" destOrd="0" presId="urn:microsoft.com/office/officeart/2018/2/layout/IconCircleList"/>
    <dgm:cxn modelId="{43B76B3B-7615-4763-A416-B14D72470260}" type="presParOf" srcId="{29390CBA-349E-4310-A881-F4EDAD4C0DA2}" destId="{CFEF4DD7-FFB4-4D88-80B2-AFF16E0EB725}" srcOrd="8" destOrd="0" presId="urn:microsoft.com/office/officeart/2018/2/layout/IconCircleList"/>
    <dgm:cxn modelId="{B765312F-DC08-4E67-81D1-0ED9970851DE}" type="presParOf" srcId="{CFEF4DD7-FFB4-4D88-80B2-AFF16E0EB725}" destId="{5B8C7EAC-5734-455D-BD70-339CA80561A1}" srcOrd="0" destOrd="0" presId="urn:microsoft.com/office/officeart/2018/2/layout/IconCircleList"/>
    <dgm:cxn modelId="{6DACABF4-2131-4D36-A74F-B3272FA727F9}" type="presParOf" srcId="{CFEF4DD7-FFB4-4D88-80B2-AFF16E0EB725}" destId="{30AA30F7-F702-4340-A7D6-7D43176AAF66}" srcOrd="1" destOrd="0" presId="urn:microsoft.com/office/officeart/2018/2/layout/IconCircleList"/>
    <dgm:cxn modelId="{B8939C30-17C3-4A19-8539-58D7049AAD6B}" type="presParOf" srcId="{CFEF4DD7-FFB4-4D88-80B2-AFF16E0EB725}" destId="{1C9E0E82-4185-4759-A555-D64C0E6840C0}" srcOrd="2" destOrd="0" presId="urn:microsoft.com/office/officeart/2018/2/layout/IconCircleList"/>
    <dgm:cxn modelId="{5888378D-FA89-4D47-AD19-A959CEF02A10}" type="presParOf" srcId="{CFEF4DD7-FFB4-4D88-80B2-AFF16E0EB725}" destId="{9FEFE64A-BEF5-4E6F-B36F-3EFC52A71EAE}" srcOrd="3" destOrd="0" presId="urn:microsoft.com/office/officeart/2018/2/layout/IconCircleList"/>
    <dgm:cxn modelId="{24E78116-F4D2-4501-AE7D-B349454B80F1}" type="presParOf" srcId="{29390CBA-349E-4310-A881-F4EDAD4C0DA2}" destId="{319EABB6-F40D-44CC-B7C0-BFA3DA1451C4}" srcOrd="9" destOrd="0" presId="urn:microsoft.com/office/officeart/2018/2/layout/IconCircleList"/>
    <dgm:cxn modelId="{52DC2481-837B-4EA9-ADE9-75429B50669F}" type="presParOf" srcId="{29390CBA-349E-4310-A881-F4EDAD4C0DA2}" destId="{6AAFE7A7-6B25-4EEA-B39C-66F36FA9189F}" srcOrd="10" destOrd="0" presId="urn:microsoft.com/office/officeart/2018/2/layout/IconCircleList"/>
    <dgm:cxn modelId="{90B50B97-07BA-4C2A-8AA5-AE071FFA99AA}" type="presParOf" srcId="{6AAFE7A7-6B25-4EEA-B39C-66F36FA9189F}" destId="{C73A5C68-7B3E-4375-99FF-36590AFE837A}" srcOrd="0" destOrd="0" presId="urn:microsoft.com/office/officeart/2018/2/layout/IconCircleList"/>
    <dgm:cxn modelId="{9D208783-741A-4743-8769-678176B5FEA6}" type="presParOf" srcId="{6AAFE7A7-6B25-4EEA-B39C-66F36FA9189F}" destId="{90B9A9F0-62EB-448E-86B6-400C6B8F914C}" srcOrd="1" destOrd="0" presId="urn:microsoft.com/office/officeart/2018/2/layout/IconCircleList"/>
    <dgm:cxn modelId="{EDD18018-5C96-48D3-853B-7123D0569212}" type="presParOf" srcId="{6AAFE7A7-6B25-4EEA-B39C-66F36FA9189F}" destId="{287E988E-7B0E-42FC-BB86-881122E022FA}" srcOrd="2" destOrd="0" presId="urn:microsoft.com/office/officeart/2018/2/layout/IconCircleList"/>
    <dgm:cxn modelId="{5AC849DC-3260-473A-8541-FD79B290B117}" type="presParOf" srcId="{6AAFE7A7-6B25-4EEA-B39C-66F36FA9189F}" destId="{886E8EDA-698E-40A2-94DF-7BF44072D5B9}"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ED921-51B6-4066-8F5E-3D933141CA84}">
      <dsp:nvSpPr>
        <dsp:cNvPr id="0" name=""/>
        <dsp:cNvSpPr/>
      </dsp:nvSpPr>
      <dsp:spPr>
        <a:xfrm>
          <a:off x="82613" y="829501"/>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A34C82-9708-4500-8703-1EF07E82782C}">
      <dsp:nvSpPr>
        <dsp:cNvPr id="0" name=""/>
        <dsp:cNvSpPr/>
      </dsp:nvSpPr>
      <dsp:spPr>
        <a:xfrm>
          <a:off x="271034" y="1017923"/>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675FFA-518E-4601-B66B-8606D6C9F22B}">
      <dsp:nvSpPr>
        <dsp:cNvPr id="0" name=""/>
        <dsp:cNvSpPr/>
      </dsp:nvSpPr>
      <dsp:spPr>
        <a:xfrm>
          <a:off x="1172126" y="82950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2018 Churn modeling data from Kaggle site will be used for the prediction of customers at a Bank.</a:t>
          </a:r>
        </a:p>
      </dsp:txBody>
      <dsp:txXfrm>
        <a:off x="1172126" y="829501"/>
        <a:ext cx="2114937" cy="897246"/>
      </dsp:txXfrm>
    </dsp:sp>
    <dsp:sp modelId="{D72EDE86-BEDD-41BC-96DF-523B830378E9}">
      <dsp:nvSpPr>
        <dsp:cNvPr id="0" name=""/>
        <dsp:cNvSpPr/>
      </dsp:nvSpPr>
      <dsp:spPr>
        <a:xfrm>
          <a:off x="3655575" y="829501"/>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25C7E5-8CDE-46AC-8DF2-07596B4650A6}">
      <dsp:nvSpPr>
        <dsp:cNvPr id="0" name=""/>
        <dsp:cNvSpPr/>
      </dsp:nvSpPr>
      <dsp:spPr>
        <a:xfrm>
          <a:off x="3843996" y="1017923"/>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6E2480-D94D-4AB5-801C-045FE450DA22}">
      <dsp:nvSpPr>
        <dsp:cNvPr id="0" name=""/>
        <dsp:cNvSpPr/>
      </dsp:nvSpPr>
      <dsp:spPr>
        <a:xfrm>
          <a:off x="4745088" y="82950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Perform exploratory data analysis. </a:t>
          </a:r>
        </a:p>
      </dsp:txBody>
      <dsp:txXfrm>
        <a:off x="4745088" y="829501"/>
        <a:ext cx="2114937" cy="897246"/>
      </dsp:txXfrm>
    </dsp:sp>
    <dsp:sp modelId="{B36CBEA6-1FAB-4ACF-8667-74EB0559F324}">
      <dsp:nvSpPr>
        <dsp:cNvPr id="0" name=""/>
        <dsp:cNvSpPr/>
      </dsp:nvSpPr>
      <dsp:spPr>
        <a:xfrm>
          <a:off x="7228536" y="829501"/>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F63114-7169-4495-89EC-1AC811152773}">
      <dsp:nvSpPr>
        <dsp:cNvPr id="0" name=""/>
        <dsp:cNvSpPr/>
      </dsp:nvSpPr>
      <dsp:spPr>
        <a:xfrm>
          <a:off x="7416958" y="1017923"/>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856E45-FDBA-4438-815D-65FC6F31FA28}">
      <dsp:nvSpPr>
        <dsp:cNvPr id="0" name=""/>
        <dsp:cNvSpPr/>
      </dsp:nvSpPr>
      <dsp:spPr>
        <a:xfrm>
          <a:off x="8318049" y="82950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Data will be cleansed before model selection.</a:t>
          </a:r>
        </a:p>
      </dsp:txBody>
      <dsp:txXfrm>
        <a:off x="8318049" y="829501"/>
        <a:ext cx="2114937" cy="897246"/>
      </dsp:txXfrm>
    </dsp:sp>
    <dsp:sp modelId="{2A6BBE5F-3402-45CD-B707-1968EFACE74C}">
      <dsp:nvSpPr>
        <dsp:cNvPr id="0" name=""/>
        <dsp:cNvSpPr/>
      </dsp:nvSpPr>
      <dsp:spPr>
        <a:xfrm>
          <a:off x="82613" y="2434089"/>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0EC7B4-5DD7-4BB2-B458-FA006A7343D2}">
      <dsp:nvSpPr>
        <dsp:cNvPr id="0" name=""/>
        <dsp:cNvSpPr/>
      </dsp:nvSpPr>
      <dsp:spPr>
        <a:xfrm>
          <a:off x="271034" y="2622511"/>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930CDC-3190-4409-A9AF-23E31EE1B2B3}">
      <dsp:nvSpPr>
        <dsp:cNvPr id="0" name=""/>
        <dsp:cNvSpPr/>
      </dsp:nvSpPr>
      <dsp:spPr>
        <a:xfrm>
          <a:off x="1172126" y="243408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Identify and visualize which factors contribute to customer churn.</a:t>
          </a:r>
        </a:p>
      </dsp:txBody>
      <dsp:txXfrm>
        <a:off x="1172126" y="2434089"/>
        <a:ext cx="2114937" cy="897246"/>
      </dsp:txXfrm>
    </dsp:sp>
    <dsp:sp modelId="{5B8C7EAC-5734-455D-BD70-339CA80561A1}">
      <dsp:nvSpPr>
        <dsp:cNvPr id="0" name=""/>
        <dsp:cNvSpPr/>
      </dsp:nvSpPr>
      <dsp:spPr>
        <a:xfrm>
          <a:off x="3655575" y="2434089"/>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AA30F7-F702-4340-A7D6-7D43176AAF66}">
      <dsp:nvSpPr>
        <dsp:cNvPr id="0" name=""/>
        <dsp:cNvSpPr/>
      </dsp:nvSpPr>
      <dsp:spPr>
        <a:xfrm>
          <a:off x="3843996" y="2622511"/>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EFE64A-BEF5-4E6F-B36F-3EFC52A71EAE}">
      <dsp:nvSpPr>
        <dsp:cNvPr id="0" name=""/>
        <dsp:cNvSpPr/>
      </dsp:nvSpPr>
      <dsp:spPr>
        <a:xfrm>
          <a:off x="4745088" y="243408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Predict the probability of a customer who is likely to attrite using machine learning techniques</a:t>
          </a:r>
        </a:p>
      </dsp:txBody>
      <dsp:txXfrm>
        <a:off x="4745088" y="2434089"/>
        <a:ext cx="2114937" cy="897246"/>
      </dsp:txXfrm>
    </dsp:sp>
    <dsp:sp modelId="{C73A5C68-7B3E-4375-99FF-36590AFE837A}">
      <dsp:nvSpPr>
        <dsp:cNvPr id="0" name=""/>
        <dsp:cNvSpPr/>
      </dsp:nvSpPr>
      <dsp:spPr>
        <a:xfrm>
          <a:off x="7228536" y="243408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B9A9F0-62EB-448E-86B6-400C6B8F914C}">
      <dsp:nvSpPr>
        <dsp:cNvPr id="0" name=""/>
        <dsp:cNvSpPr/>
      </dsp:nvSpPr>
      <dsp:spPr>
        <a:xfrm>
          <a:off x="7416958" y="2622511"/>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6E8EDA-698E-40A2-94DF-7BF44072D5B9}">
      <dsp:nvSpPr>
        <dsp:cNvPr id="0" name=""/>
        <dsp:cNvSpPr/>
      </dsp:nvSpPr>
      <dsp:spPr>
        <a:xfrm>
          <a:off x="8318049" y="243408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Classify if a customer is going to churn or not. </a:t>
          </a:r>
        </a:p>
      </dsp:txBody>
      <dsp:txXfrm>
        <a:off x="8318049" y="2434089"/>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2:22:58.936"/>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2:23:11.450"/>
    </inkml:context>
    <inkml:brush xml:id="br0">
      <inkml:brushProperty name="width" value="0.05" units="cm"/>
      <inkml:brushProperty name="height" value="0.05" units="cm"/>
      <inkml:brushProperty name="ignorePressure" value="1"/>
    </inkml:brush>
  </inkml:definitions>
  <inkml:trace contextRef="#ctx0" brushRef="#br0">104 198,'-4'0,"-2"-8,-3-7,-1-10,-7-8,-5-8,2 0,4 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2:23:12.505"/>
    </inkml:context>
    <inkml:brush xml:id="br0">
      <inkml:brushProperty name="width" value="0.05" units="cm"/>
      <inkml:brushProperty name="height" value="0.05" units="cm"/>
      <inkml:brushProperty name="ignorePressure" value="1"/>
    </inkml:brush>
  </inkml:definitions>
  <inkml:trace contextRef="#ctx0" brushRef="#br0">52 60,'0'-5,"-4"0,-6-5,-1-4,-3 0,1 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2:23:19.510"/>
    </inkml:context>
    <inkml:brush xml:id="br0">
      <inkml:brushProperty name="width" value="0.05" units="cm"/>
      <inkml:brushProperty name="height" value="0.05" units="cm"/>
      <inkml:brushProperty name="ignorePressure" value="1"/>
    </inkml:brush>
  </inkml:definitions>
  <inkml:trace contextRef="#ctx0" brushRef="#br0">44 1,'-4'0,"-6"0,-5 0,0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9T02:23:20.608"/>
    </inkml:context>
    <inkml:brush xml:id="br0">
      <inkml:brushProperty name="width" value="0.05" units="cm"/>
      <inkml:brushProperty name="height" value="0.05" units="cm"/>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6BA5B3-B826-4C9A-A426-62C3BB49BD94}" type="datetimeFigureOut">
              <a:rPr lang="en-US" smtClean="0"/>
              <a:t>1/12/2021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E63CAE-8353-400B-A33D-E8508A9733FF}" type="slidenum">
              <a:rPr lang="en-US" smtClean="0"/>
              <a:t>‹#›</a:t>
            </a:fld>
            <a:endParaRPr lang="en-US"/>
          </a:p>
        </p:txBody>
      </p:sp>
    </p:spTree>
    <p:extLst>
      <p:ext uri="{BB962C8B-B14F-4D97-AF65-F5344CB8AC3E}">
        <p14:creationId xmlns:p14="http://schemas.microsoft.com/office/powerpoint/2010/main" val="1414530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E63CAE-8353-400B-A33D-E8508A9733FF}" type="slidenum">
              <a:rPr lang="en-US" smtClean="0"/>
              <a:t>9</a:t>
            </a:fld>
            <a:endParaRPr lang="en-US"/>
          </a:p>
        </p:txBody>
      </p:sp>
    </p:spTree>
    <p:extLst>
      <p:ext uri="{BB962C8B-B14F-4D97-AF65-F5344CB8AC3E}">
        <p14:creationId xmlns:p14="http://schemas.microsoft.com/office/powerpoint/2010/main" val="3433703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1/12/2021</a:t>
            </a:fld>
            <a:endParaRPr lang="en-US" dirty="0"/>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3721838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1/12/2021</a:t>
            </a:fld>
            <a:endParaRPr lang="en-US" dirty="0"/>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3522193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1/12/2021</a:t>
            </a:fld>
            <a:endParaRPr lang="en-US" dirty="0"/>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3123968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1/12/2021</a:t>
            </a:fld>
            <a:endParaRPr lang="en-US" dirty="0"/>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2150112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1/12/2021</a:t>
            </a:fld>
            <a:endParaRPr lang="en-US" dirty="0"/>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880835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1/12/2021</a:t>
            </a:fld>
            <a:endParaRPr lang="en-US" dirty="0"/>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2553357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1/12/2021</a:t>
            </a:fld>
            <a:endParaRPr lang="en-US" dirty="0"/>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271247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1/12/2021</a:t>
            </a:fld>
            <a:endParaRPr lang="en-US" dirty="0"/>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3303594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1/12/2021</a:t>
            </a:fld>
            <a:endParaRPr lang="en-US" dirty="0"/>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1463486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1/12/2021</a:t>
            </a:fld>
            <a:endParaRPr lang="en-US" dirty="0"/>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3446289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1/12/2021</a:t>
            </a:fld>
            <a:endParaRPr lang="en-US" dirty="0"/>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4067945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1/12/2021</a:t>
            </a:fld>
            <a:endParaRPr lang="en-US" dirty="0"/>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4077950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1/12/2021</a:t>
            </a:fld>
            <a:endParaRPr lang="en-US" dirty="0"/>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dirty="0"/>
          </a:p>
        </p:txBody>
      </p:sp>
    </p:spTree>
    <p:extLst>
      <p:ext uri="{BB962C8B-B14F-4D97-AF65-F5344CB8AC3E}">
        <p14:creationId xmlns:p14="http://schemas.microsoft.com/office/powerpoint/2010/main" val="2664510336"/>
      </p:ext>
    </p:extLst>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1" r:id="rId11"/>
    <p:sldLayoutId id="2147483662"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2.png"/><Relationship Id="rId12" Type="http://schemas.openxmlformats.org/officeDocument/2006/relationships/customXml" Target="../ink/ink4.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customXml" Target="../ink/ink1.xml"/><Relationship Id="rId11" Type="http://schemas.openxmlformats.org/officeDocument/2006/relationships/image" Target="../media/image4.png"/><Relationship Id="rId5" Type="http://schemas.microsoft.com/office/2007/relationships/hdphoto" Target="../media/hdphoto1.wdp"/><Relationship Id="rId15" Type="http://schemas.openxmlformats.org/officeDocument/2006/relationships/image" Target="../media/image6.png"/><Relationship Id="rId10" Type="http://schemas.openxmlformats.org/officeDocument/2006/relationships/customXml" Target="../ink/ink3.xml"/><Relationship Id="rId4" Type="http://schemas.openxmlformats.org/officeDocument/2006/relationships/image" Target="../media/image1.png"/><Relationship Id="rId9" Type="http://schemas.openxmlformats.org/officeDocument/2006/relationships/image" Target="../media/image3.png"/><Relationship Id="rId14" Type="http://schemas.openxmlformats.org/officeDocument/2006/relationships/customXml" Target="../ink/ink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hyperlink" Target="https://www.datacamp.com/community/tutorials/predicting-employee-churn-python" TargetMode="External"/><Relationship Id="rId2" Type="http://schemas.openxmlformats.org/officeDocument/2006/relationships/hyperlink" Target="https://www.optimove.com/resources/learning-center/customer-churn-prediction-and-preventio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png"/><Relationship Id="rId5" Type="http://schemas.openxmlformats.org/officeDocument/2006/relationships/image" Target="../media/image26.png"/><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13B7BB51-92B8-4089-8DAB-1202A4D1C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ahLst/>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useBgFill="1">
        <p:nvSpPr>
          <p:cNvPr id="18" name="Rectangle 1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881F38-3A23-4756-AFF2-B3E49F0E3EC8}"/>
              </a:ext>
            </a:extLst>
          </p:cNvPr>
          <p:cNvSpPr>
            <a:spLocks noGrp="1"/>
          </p:cNvSpPr>
          <p:nvPr>
            <p:ph type="ctrTitle"/>
          </p:nvPr>
        </p:nvSpPr>
        <p:spPr>
          <a:xfrm>
            <a:off x="6606633" y="2053248"/>
            <a:ext cx="4840010" cy="1807305"/>
          </a:xfrm>
        </p:spPr>
        <p:txBody>
          <a:bodyPr vert="horz" lIns="91440" tIns="45720" rIns="91440" bIns="45720" rtlCol="0" anchor="ctr">
            <a:normAutofit fontScale="90000"/>
          </a:bodyPr>
          <a:lstStyle/>
          <a:p>
            <a:r>
              <a:rPr lang="en-US" sz="4000" dirty="0"/>
              <a:t>Predicting and preventing Customer Attrition</a:t>
            </a:r>
          </a:p>
        </p:txBody>
      </p:sp>
      <p:pic>
        <p:nvPicPr>
          <p:cNvPr id="4" name="Picture 3">
            <a:extLst>
              <a:ext uri="{FF2B5EF4-FFF2-40B4-BE49-F238E27FC236}">
                <a16:creationId xmlns:a16="http://schemas.microsoft.com/office/drawing/2014/main" id="{CC900232-D28E-4EFE-892F-79378614956D}"/>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8800"/>
                    </a14:imgEffect>
                  </a14:imgLayer>
                </a14:imgProps>
              </a:ext>
            </a:extLst>
          </a:blip>
          <a:srcRect l="20845" r="19845"/>
          <a:stretch/>
        </p:blipFill>
        <p:spPr>
          <a:xfrm>
            <a:off x="-98949" y="-199378"/>
            <a:ext cx="611656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Subtitle 2">
            <a:extLst>
              <a:ext uri="{FF2B5EF4-FFF2-40B4-BE49-F238E27FC236}">
                <a16:creationId xmlns:a16="http://schemas.microsoft.com/office/drawing/2014/main" id="{3DFC8B03-4881-44E7-95EC-5B57F3169660}"/>
              </a:ext>
            </a:extLst>
          </p:cNvPr>
          <p:cNvSpPr>
            <a:spLocks noGrp="1"/>
          </p:cNvSpPr>
          <p:nvPr>
            <p:ph type="subTitle" idx="1"/>
          </p:nvPr>
        </p:nvSpPr>
        <p:spPr>
          <a:xfrm>
            <a:off x="4928938" y="5033450"/>
            <a:ext cx="4840010" cy="2395538"/>
          </a:xfrm>
        </p:spPr>
        <p:txBody>
          <a:bodyPr vert="horz" lIns="91440" tIns="45720" rIns="91440" bIns="45720" rtlCol="0">
            <a:normAutofit/>
          </a:bodyPr>
          <a:lstStyle/>
          <a:p>
            <a:pPr indent="-228600">
              <a:buFont typeface="Arial" panose="020B0604020202020204" pitchFamily="34" charset="0"/>
              <a:buChar char="•"/>
            </a:pPr>
            <a:endParaRPr lang="en-US" sz="2000" dirty="0"/>
          </a:p>
          <a:p>
            <a:r>
              <a:rPr lang="en-US" sz="2000" dirty="0"/>
              <a:t>Saroj Raut</a:t>
            </a:r>
          </a:p>
          <a:p>
            <a:r>
              <a:rPr lang="en-US" sz="2000" dirty="0"/>
              <a:t>Bellevue University</a:t>
            </a:r>
          </a:p>
          <a:p>
            <a:pPr indent="-228600">
              <a:buFont typeface="Arial" panose="020B0604020202020204" pitchFamily="34" charset="0"/>
              <a:buChar char="•"/>
            </a:pPr>
            <a:endParaRPr lang="en-US" sz="2000" dirty="0"/>
          </a:p>
        </p:txBody>
      </p:sp>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361F74CD-024B-446A-A552-523636B46125}"/>
                  </a:ext>
                </a:extLst>
              </p14:cNvPr>
              <p14:cNvContentPartPr/>
              <p14:nvPr/>
            </p14:nvContentPartPr>
            <p14:xfrm>
              <a:off x="1917273" y="603028"/>
              <a:ext cx="360" cy="360"/>
            </p14:xfrm>
          </p:contentPart>
        </mc:Choice>
        <mc:Fallback xmlns="">
          <p:pic>
            <p:nvPicPr>
              <p:cNvPr id="7" name="Ink 6">
                <a:extLst>
                  <a:ext uri="{FF2B5EF4-FFF2-40B4-BE49-F238E27FC236}">
                    <a16:creationId xmlns:a16="http://schemas.microsoft.com/office/drawing/2014/main" id="{361F74CD-024B-446A-A552-523636B46125}"/>
                  </a:ext>
                </a:extLst>
              </p:cNvPr>
              <p:cNvPicPr/>
              <p:nvPr/>
            </p:nvPicPr>
            <p:blipFill>
              <a:blip r:embed="rId7"/>
              <a:stretch>
                <a:fillRect/>
              </a:stretch>
            </p:blipFill>
            <p:spPr>
              <a:xfrm>
                <a:off x="1908273" y="5943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498B8597-A5CE-40A1-A886-C2083E9BAF06}"/>
                  </a:ext>
                </a:extLst>
              </p14:cNvPr>
              <p14:cNvContentPartPr/>
              <p14:nvPr/>
            </p14:nvContentPartPr>
            <p14:xfrm>
              <a:off x="637113" y="789508"/>
              <a:ext cx="37800" cy="71640"/>
            </p14:xfrm>
          </p:contentPart>
        </mc:Choice>
        <mc:Fallback xmlns="">
          <p:pic>
            <p:nvPicPr>
              <p:cNvPr id="8" name="Ink 7">
                <a:extLst>
                  <a:ext uri="{FF2B5EF4-FFF2-40B4-BE49-F238E27FC236}">
                    <a16:creationId xmlns:a16="http://schemas.microsoft.com/office/drawing/2014/main" id="{498B8597-A5CE-40A1-A886-C2083E9BAF06}"/>
                  </a:ext>
                </a:extLst>
              </p:cNvPr>
              <p:cNvPicPr/>
              <p:nvPr/>
            </p:nvPicPr>
            <p:blipFill>
              <a:blip r:embed="rId9"/>
              <a:stretch>
                <a:fillRect/>
              </a:stretch>
            </p:blipFill>
            <p:spPr>
              <a:xfrm>
                <a:off x="628113" y="780508"/>
                <a:ext cx="554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BC31DCBC-316B-4A1F-B5C6-B12D6575F5E2}"/>
                  </a:ext>
                </a:extLst>
              </p14:cNvPr>
              <p14:cNvContentPartPr/>
              <p14:nvPr/>
            </p14:nvContentPartPr>
            <p14:xfrm>
              <a:off x="1206273" y="1079308"/>
              <a:ext cx="19080" cy="21600"/>
            </p14:xfrm>
          </p:contentPart>
        </mc:Choice>
        <mc:Fallback xmlns="">
          <p:pic>
            <p:nvPicPr>
              <p:cNvPr id="33" name="Ink 32">
                <a:extLst>
                  <a:ext uri="{FF2B5EF4-FFF2-40B4-BE49-F238E27FC236}">
                    <a16:creationId xmlns:a16="http://schemas.microsoft.com/office/drawing/2014/main" id="{BC31DCBC-316B-4A1F-B5C6-B12D6575F5E2}"/>
                  </a:ext>
                </a:extLst>
              </p:cNvPr>
              <p:cNvPicPr/>
              <p:nvPr/>
            </p:nvPicPr>
            <p:blipFill>
              <a:blip r:embed="rId11"/>
              <a:stretch>
                <a:fillRect/>
              </a:stretch>
            </p:blipFill>
            <p:spPr>
              <a:xfrm>
                <a:off x="1197273" y="1070308"/>
                <a:ext cx="367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146FF64A-6037-49A1-80E8-72C6B37E44BC}"/>
                  </a:ext>
                </a:extLst>
              </p14:cNvPr>
              <p14:cNvContentPartPr/>
              <p14:nvPr/>
            </p14:nvContentPartPr>
            <p14:xfrm>
              <a:off x="6606633" y="1695268"/>
              <a:ext cx="16200" cy="360"/>
            </p14:xfrm>
          </p:contentPart>
        </mc:Choice>
        <mc:Fallback xmlns="">
          <p:pic>
            <p:nvPicPr>
              <p:cNvPr id="37" name="Ink 36">
                <a:extLst>
                  <a:ext uri="{FF2B5EF4-FFF2-40B4-BE49-F238E27FC236}">
                    <a16:creationId xmlns:a16="http://schemas.microsoft.com/office/drawing/2014/main" id="{146FF64A-6037-49A1-80E8-72C6B37E44BC}"/>
                  </a:ext>
                </a:extLst>
              </p:cNvPr>
              <p:cNvPicPr/>
              <p:nvPr/>
            </p:nvPicPr>
            <p:blipFill>
              <a:blip r:embed="rId13"/>
              <a:stretch>
                <a:fillRect/>
              </a:stretch>
            </p:blipFill>
            <p:spPr>
              <a:xfrm>
                <a:off x="6597633" y="1686628"/>
                <a:ext cx="33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1" name="Ink 40">
                <a:extLst>
                  <a:ext uri="{FF2B5EF4-FFF2-40B4-BE49-F238E27FC236}">
                    <a16:creationId xmlns:a16="http://schemas.microsoft.com/office/drawing/2014/main" id="{76A07976-DD92-4B0F-A292-22981B7E059F}"/>
                  </a:ext>
                </a:extLst>
              </p14:cNvPr>
              <p14:cNvContentPartPr/>
              <p14:nvPr/>
            </p14:nvContentPartPr>
            <p14:xfrm>
              <a:off x="2538993" y="2405548"/>
              <a:ext cx="360" cy="360"/>
            </p14:xfrm>
          </p:contentPart>
        </mc:Choice>
        <mc:Fallback xmlns="">
          <p:pic>
            <p:nvPicPr>
              <p:cNvPr id="41" name="Ink 40">
                <a:extLst>
                  <a:ext uri="{FF2B5EF4-FFF2-40B4-BE49-F238E27FC236}">
                    <a16:creationId xmlns:a16="http://schemas.microsoft.com/office/drawing/2014/main" id="{76A07976-DD92-4B0F-A292-22981B7E059F}"/>
                  </a:ext>
                </a:extLst>
              </p:cNvPr>
              <p:cNvPicPr/>
              <p:nvPr/>
            </p:nvPicPr>
            <p:blipFill>
              <a:blip r:embed="rId7"/>
              <a:stretch>
                <a:fillRect/>
              </a:stretch>
            </p:blipFill>
            <p:spPr>
              <a:xfrm>
                <a:off x="2529993" y="2396548"/>
                <a:ext cx="18000" cy="18000"/>
              </a:xfrm>
              <a:prstGeom prst="rect">
                <a:avLst/>
              </a:prstGeom>
            </p:spPr>
          </p:pic>
        </mc:Fallback>
      </mc:AlternateContent>
      <p:pic>
        <p:nvPicPr>
          <p:cNvPr id="10" name="Recorded Sound">
            <a:hlinkClick r:id="" action="ppaction://media"/>
            <a:extLst>
              <a:ext uri="{FF2B5EF4-FFF2-40B4-BE49-F238E27FC236}">
                <a16:creationId xmlns:a16="http://schemas.microsoft.com/office/drawing/2014/main" id="{D86F605B-B451-42AC-A622-BD371130161A}"/>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0274727" y="469708"/>
            <a:ext cx="609600" cy="609600"/>
          </a:xfrm>
          <a:prstGeom prst="rect">
            <a:avLst/>
          </a:prstGeom>
        </p:spPr>
      </p:pic>
    </p:spTree>
    <p:extLst>
      <p:ext uri="{BB962C8B-B14F-4D97-AF65-F5344CB8AC3E}">
        <p14:creationId xmlns:p14="http://schemas.microsoft.com/office/powerpoint/2010/main" val="373517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7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1F207-F752-41E2-959D-4BF597F35AC5}"/>
              </a:ext>
            </a:extLst>
          </p:cNvPr>
          <p:cNvSpPr>
            <a:spLocks noGrp="1"/>
          </p:cNvSpPr>
          <p:nvPr>
            <p:ph type="title"/>
          </p:nvPr>
        </p:nvSpPr>
        <p:spPr/>
        <p:txBody>
          <a:bodyPr>
            <a:normAutofit/>
          </a:bodyPr>
          <a:lstStyle/>
          <a:p>
            <a:r>
              <a:rPr lang="en-US" dirty="0">
                <a:solidFill>
                  <a:srgbClr val="00B0F0"/>
                </a:solidFill>
              </a:rPr>
              <a:t>Question from the Analysis</a:t>
            </a:r>
          </a:p>
        </p:txBody>
      </p:sp>
      <p:sp>
        <p:nvSpPr>
          <p:cNvPr id="3" name="Content Placeholder 2">
            <a:extLst>
              <a:ext uri="{FF2B5EF4-FFF2-40B4-BE49-F238E27FC236}">
                <a16:creationId xmlns:a16="http://schemas.microsoft.com/office/drawing/2014/main" id="{C0F43AD9-EA8D-4A41-8323-4A80D5B6AB90}"/>
              </a:ext>
            </a:extLst>
          </p:cNvPr>
          <p:cNvSpPr>
            <a:spLocks noGrp="1"/>
          </p:cNvSpPr>
          <p:nvPr>
            <p:ph idx="1"/>
          </p:nvPr>
        </p:nvSpPr>
        <p:spPr/>
        <p:txBody>
          <a:bodyPr>
            <a:normAutofit fontScale="92500" lnSpcReduction="20000"/>
          </a:bodyPr>
          <a:lstStyle/>
          <a:p>
            <a:r>
              <a:rPr lang="en-US" dirty="0"/>
              <a:t>The data appears to be a snapshot as some point in time e.g. the balance is for a given date which leaves a lot of questions:</a:t>
            </a:r>
          </a:p>
          <a:p>
            <a:pPr lvl="1">
              <a:buFont typeface="Wingdings" panose="05000000000000000000" pitchFamily="2" charset="2"/>
              <a:buChar char="Ø"/>
            </a:pPr>
            <a:r>
              <a:rPr lang="en-US" dirty="0"/>
              <a:t>What date is it and how relevant is this date?</a:t>
            </a:r>
          </a:p>
          <a:p>
            <a:pPr lvl="1">
              <a:buFont typeface="Wingdings" panose="05000000000000000000" pitchFamily="2" charset="2"/>
              <a:buChar char="Ø"/>
            </a:pPr>
            <a:r>
              <a:rPr lang="en-US" dirty="0"/>
              <a:t>Would it be possible to obtain balances over a period as opposed to a single date?</a:t>
            </a:r>
          </a:p>
          <a:p>
            <a:pPr lvl="1">
              <a:buFont typeface="Wingdings" panose="05000000000000000000" pitchFamily="2" charset="2"/>
              <a:buChar char="Ø"/>
            </a:pPr>
            <a:r>
              <a:rPr lang="en-US" dirty="0"/>
              <a:t>There are customers who have exited but still have a balance in their account! What would this mean? Could they have exited from a product and not the bank?</a:t>
            </a:r>
          </a:p>
          <a:p>
            <a:pPr lvl="1">
              <a:buFont typeface="Wingdings" panose="05000000000000000000" pitchFamily="2" charset="2"/>
              <a:buChar char="Ø"/>
            </a:pPr>
            <a:r>
              <a:rPr lang="en-US" dirty="0"/>
              <a:t>What does mean be an active member mean? and are there difference degrees to it? Could it be better to provide transaction count both in terms of credits and debits to the account instead?</a:t>
            </a:r>
          </a:p>
          <a:p>
            <a:pPr lvl="1">
              <a:buFont typeface="Wingdings" panose="05000000000000000000" pitchFamily="2" charset="2"/>
              <a:buChar char="Ø"/>
            </a:pPr>
            <a:r>
              <a:rPr lang="en-US" dirty="0"/>
              <a:t>A break down to the products bought into by a customer could provide more information topping listing of product count.</a:t>
            </a:r>
          </a:p>
          <a:p>
            <a:pPr lvl="1">
              <a:buFont typeface="Wingdings" panose="05000000000000000000" pitchFamily="2" charset="2"/>
              <a:buChar char="Ø"/>
            </a:pPr>
            <a:endParaRPr lang="en-US" dirty="0"/>
          </a:p>
        </p:txBody>
      </p:sp>
      <p:pic>
        <p:nvPicPr>
          <p:cNvPr id="4" name="Recorded Sound">
            <a:hlinkClick r:id="" action="ppaction://media"/>
            <a:extLst>
              <a:ext uri="{FF2B5EF4-FFF2-40B4-BE49-F238E27FC236}">
                <a16:creationId xmlns:a16="http://schemas.microsoft.com/office/drawing/2014/main" id="{CFE225A2-ADCB-4944-9376-D574AF90A15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883514" y="365125"/>
            <a:ext cx="609600" cy="609600"/>
          </a:xfrm>
          <a:prstGeom prst="rect">
            <a:avLst/>
          </a:prstGeom>
        </p:spPr>
      </p:pic>
    </p:spTree>
    <p:extLst>
      <p:ext uri="{BB962C8B-B14F-4D97-AF65-F5344CB8AC3E}">
        <p14:creationId xmlns:p14="http://schemas.microsoft.com/office/powerpoint/2010/main" val="692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0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C4F6C-D03B-47B6-8E6A-CB917B0C55EE}"/>
              </a:ext>
            </a:extLst>
          </p:cNvPr>
          <p:cNvSpPr>
            <a:spLocks noGrp="1"/>
          </p:cNvSpPr>
          <p:nvPr>
            <p:ph type="title"/>
          </p:nvPr>
        </p:nvSpPr>
        <p:spPr/>
        <p:txBody>
          <a:bodyPr>
            <a:normAutofit/>
          </a:bodyPr>
          <a:lstStyle/>
          <a:p>
            <a:r>
              <a:rPr lang="en-US" dirty="0">
                <a:solidFill>
                  <a:srgbClr val="00B0F0"/>
                </a:solidFill>
              </a:rPr>
              <a:t>Feature Engineering</a:t>
            </a:r>
          </a:p>
        </p:txBody>
      </p:sp>
      <p:sp>
        <p:nvSpPr>
          <p:cNvPr id="3" name="Content Placeholder 2">
            <a:extLst>
              <a:ext uri="{FF2B5EF4-FFF2-40B4-BE49-F238E27FC236}">
                <a16:creationId xmlns:a16="http://schemas.microsoft.com/office/drawing/2014/main" id="{7C6C0A96-B5AE-4041-A534-1F9F60DB4823}"/>
              </a:ext>
            </a:extLst>
          </p:cNvPr>
          <p:cNvSpPr>
            <a:spLocks noGrp="1"/>
          </p:cNvSpPr>
          <p:nvPr>
            <p:ph idx="1"/>
          </p:nvPr>
        </p:nvSpPr>
        <p:spPr/>
        <p:txBody>
          <a:bodyPr/>
          <a:lstStyle/>
          <a:p>
            <a:r>
              <a:rPr lang="en-US" dirty="0"/>
              <a:t>Add features that are likely to have an impact on the probability of churning. </a:t>
            </a:r>
          </a:p>
          <a:p>
            <a:r>
              <a:rPr lang="en-US" dirty="0"/>
              <a:t>Split the train and test sets</a:t>
            </a:r>
          </a:p>
          <a:p>
            <a:r>
              <a:rPr lang="en-US" dirty="0"/>
              <a:t>Data prep for model fitting</a:t>
            </a:r>
          </a:p>
          <a:p>
            <a:pPr lvl="1">
              <a:buFont typeface="Wingdings" panose="05000000000000000000" pitchFamily="2" charset="2"/>
              <a:buChar char="Ø"/>
            </a:pPr>
            <a:r>
              <a:rPr lang="en-US" dirty="0"/>
              <a:t>Categorical variable</a:t>
            </a:r>
          </a:p>
          <a:p>
            <a:pPr lvl="1">
              <a:buFont typeface="Wingdings" panose="05000000000000000000" pitchFamily="2" charset="2"/>
              <a:buChar char="Ø"/>
            </a:pPr>
            <a:r>
              <a:rPr lang="en-US" dirty="0"/>
              <a:t>Continuous variable</a:t>
            </a:r>
          </a:p>
          <a:p>
            <a:endParaRPr lang="en-US" dirty="0"/>
          </a:p>
        </p:txBody>
      </p:sp>
      <p:pic>
        <p:nvPicPr>
          <p:cNvPr id="4" name="Recorded Sound">
            <a:hlinkClick r:id="" action="ppaction://media"/>
            <a:extLst>
              <a:ext uri="{FF2B5EF4-FFF2-40B4-BE49-F238E27FC236}">
                <a16:creationId xmlns:a16="http://schemas.microsoft.com/office/drawing/2014/main" id="{52AC23AE-1A1C-4EC0-B2D7-E481C65F2D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68328" y="459529"/>
            <a:ext cx="609600" cy="609600"/>
          </a:xfrm>
          <a:prstGeom prst="rect">
            <a:avLst/>
          </a:prstGeom>
        </p:spPr>
      </p:pic>
    </p:spTree>
    <p:extLst>
      <p:ext uri="{BB962C8B-B14F-4D97-AF65-F5344CB8AC3E}">
        <p14:creationId xmlns:p14="http://schemas.microsoft.com/office/powerpoint/2010/main" val="281800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1172-C067-437F-A6D0-30D2C95ADD7B}"/>
              </a:ext>
            </a:extLst>
          </p:cNvPr>
          <p:cNvSpPr>
            <a:spLocks noGrp="1"/>
          </p:cNvSpPr>
          <p:nvPr>
            <p:ph type="title"/>
          </p:nvPr>
        </p:nvSpPr>
        <p:spPr/>
        <p:txBody>
          <a:bodyPr/>
          <a:lstStyle/>
          <a:p>
            <a:r>
              <a:rPr lang="en-US" dirty="0">
                <a:solidFill>
                  <a:srgbClr val="00B0F0"/>
                </a:solidFill>
              </a:rPr>
              <a:t>Model fitting and selection</a:t>
            </a:r>
          </a:p>
        </p:txBody>
      </p:sp>
      <p:sp>
        <p:nvSpPr>
          <p:cNvPr id="3" name="Content Placeholder 2">
            <a:extLst>
              <a:ext uri="{FF2B5EF4-FFF2-40B4-BE49-F238E27FC236}">
                <a16:creationId xmlns:a16="http://schemas.microsoft.com/office/drawing/2014/main" id="{A6D71BDD-9F59-48C8-942F-6A5495237501}"/>
              </a:ext>
            </a:extLst>
          </p:cNvPr>
          <p:cNvSpPr>
            <a:spLocks noGrp="1"/>
          </p:cNvSpPr>
          <p:nvPr>
            <p:ph idx="1"/>
          </p:nvPr>
        </p:nvSpPr>
        <p:spPr/>
        <p:txBody>
          <a:bodyPr/>
          <a:lstStyle/>
          <a:p>
            <a:r>
              <a:rPr lang="en-US" dirty="0"/>
              <a:t>Logistic regression</a:t>
            </a:r>
          </a:p>
          <a:p>
            <a:r>
              <a:rPr lang="en-US" dirty="0"/>
              <a:t>SVM in the primal and with different Kernels</a:t>
            </a:r>
          </a:p>
          <a:p>
            <a:r>
              <a:rPr lang="en-US" dirty="0"/>
              <a:t>Ensemble models</a:t>
            </a:r>
          </a:p>
          <a:p>
            <a:r>
              <a:rPr lang="en-US" dirty="0"/>
              <a:t>Review best model fit accuracy </a:t>
            </a:r>
          </a:p>
          <a:p>
            <a:r>
              <a:rPr lang="en-US" dirty="0"/>
              <a:t>The performance in predicting 1's (Customers who churn)</a:t>
            </a:r>
          </a:p>
        </p:txBody>
      </p:sp>
      <p:pic>
        <p:nvPicPr>
          <p:cNvPr id="5" name="Recorded Sound">
            <a:hlinkClick r:id="" action="ppaction://media"/>
            <a:extLst>
              <a:ext uri="{FF2B5EF4-FFF2-40B4-BE49-F238E27FC236}">
                <a16:creationId xmlns:a16="http://schemas.microsoft.com/office/drawing/2014/main" id="{8AA2EAD3-E39E-4B33-A323-215C63BF0FB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598702" y="575872"/>
            <a:ext cx="609600" cy="609600"/>
          </a:xfrm>
          <a:prstGeom prst="rect">
            <a:avLst/>
          </a:prstGeom>
        </p:spPr>
      </p:pic>
    </p:spTree>
    <p:extLst>
      <p:ext uri="{BB962C8B-B14F-4D97-AF65-F5344CB8AC3E}">
        <p14:creationId xmlns:p14="http://schemas.microsoft.com/office/powerpoint/2010/main" val="140828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8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F96F6-5F9F-4718-BF79-ACE1E702E8AB}"/>
              </a:ext>
            </a:extLst>
          </p:cNvPr>
          <p:cNvSpPr>
            <a:spLocks noGrp="1"/>
          </p:cNvSpPr>
          <p:nvPr>
            <p:ph type="title"/>
          </p:nvPr>
        </p:nvSpPr>
        <p:spPr/>
        <p:txBody>
          <a:bodyPr>
            <a:normAutofit/>
          </a:bodyPr>
          <a:lstStyle/>
          <a:p>
            <a:r>
              <a:rPr lang="en-US" dirty="0"/>
              <a:t>Performance measurement</a:t>
            </a:r>
          </a:p>
        </p:txBody>
      </p:sp>
      <p:sp>
        <p:nvSpPr>
          <p:cNvPr id="3" name="Content Placeholder 2">
            <a:extLst>
              <a:ext uri="{FF2B5EF4-FFF2-40B4-BE49-F238E27FC236}">
                <a16:creationId xmlns:a16="http://schemas.microsoft.com/office/drawing/2014/main" id="{8F59048A-D0BA-41C7-98AE-980FE4576A5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6DC89CA2-6E30-4A33-8D13-9DEC7254F8B3}"/>
              </a:ext>
            </a:extLst>
          </p:cNvPr>
          <p:cNvPicPr>
            <a:picLocks noChangeAspect="1"/>
          </p:cNvPicPr>
          <p:nvPr/>
        </p:nvPicPr>
        <p:blipFill>
          <a:blip r:embed="rId2"/>
          <a:stretch>
            <a:fillRect/>
          </a:stretch>
        </p:blipFill>
        <p:spPr>
          <a:xfrm>
            <a:off x="838200" y="2024062"/>
            <a:ext cx="6856828" cy="3588947"/>
          </a:xfrm>
          <a:prstGeom prst="rect">
            <a:avLst/>
          </a:prstGeom>
        </p:spPr>
      </p:pic>
    </p:spTree>
    <p:extLst>
      <p:ext uri="{BB962C8B-B14F-4D97-AF65-F5344CB8AC3E}">
        <p14:creationId xmlns:p14="http://schemas.microsoft.com/office/powerpoint/2010/main" val="772308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6A14-3462-43AE-85AB-978BF2A5B541}"/>
              </a:ext>
            </a:extLst>
          </p:cNvPr>
          <p:cNvSpPr>
            <a:spLocks noGrp="1"/>
          </p:cNvSpPr>
          <p:nvPr>
            <p:ph type="title"/>
          </p:nvPr>
        </p:nvSpPr>
        <p:spPr/>
        <p:txBody>
          <a:bodyPr>
            <a:normAutofit/>
          </a:bodyPr>
          <a:lstStyle/>
          <a:p>
            <a:r>
              <a:rPr lang="en-US" dirty="0">
                <a:solidFill>
                  <a:srgbClr val="00B0F0"/>
                </a:solidFill>
              </a:rPr>
              <a:t>Model deployment</a:t>
            </a:r>
          </a:p>
        </p:txBody>
      </p:sp>
      <p:sp>
        <p:nvSpPr>
          <p:cNvPr id="3" name="Content Placeholder 2">
            <a:extLst>
              <a:ext uri="{FF2B5EF4-FFF2-40B4-BE49-F238E27FC236}">
                <a16:creationId xmlns:a16="http://schemas.microsoft.com/office/drawing/2014/main" id="{714F672E-D434-45C6-AB85-FA777FA4797A}"/>
              </a:ext>
            </a:extLst>
          </p:cNvPr>
          <p:cNvSpPr>
            <a:spLocks noGrp="1"/>
          </p:cNvSpPr>
          <p:nvPr>
            <p:ph idx="1"/>
          </p:nvPr>
        </p:nvSpPr>
        <p:spPr/>
        <p:txBody>
          <a:bodyPr/>
          <a:lstStyle/>
          <a:p>
            <a:r>
              <a:rPr lang="en-US" dirty="0"/>
              <a:t>From the review of the fitted models above, the best model that gives a decent balance of the recall and precision is the random forest where according to the fit on the training set, with a precision score on 1's of 0.88, out of all customers that the model thinks will churn, 88% do actually churn and with the recall score of 0.53 on the 1's, the model is able to highlight 53% of all those who churned.</a:t>
            </a:r>
          </a:p>
        </p:txBody>
      </p:sp>
      <p:pic>
        <p:nvPicPr>
          <p:cNvPr id="4" name="Recorded Sound">
            <a:hlinkClick r:id="" action="ppaction://media"/>
            <a:extLst>
              <a:ext uri="{FF2B5EF4-FFF2-40B4-BE49-F238E27FC236}">
                <a16:creationId xmlns:a16="http://schemas.microsoft.com/office/drawing/2014/main" id="{1648E16B-55E8-42CC-8EAD-BE3AB282C83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388839" y="466309"/>
            <a:ext cx="609600" cy="609600"/>
          </a:xfrm>
          <a:prstGeom prst="rect">
            <a:avLst/>
          </a:prstGeom>
        </p:spPr>
      </p:pic>
    </p:spTree>
    <p:extLst>
      <p:ext uri="{BB962C8B-B14F-4D97-AF65-F5344CB8AC3E}">
        <p14:creationId xmlns:p14="http://schemas.microsoft.com/office/powerpoint/2010/main" val="409255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9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7AF7D-FF71-4BFA-8510-36EAF2DC8E7F}"/>
              </a:ext>
            </a:extLst>
          </p:cNvPr>
          <p:cNvSpPr>
            <a:spLocks noGrp="1"/>
          </p:cNvSpPr>
          <p:nvPr>
            <p:ph type="title"/>
          </p:nvPr>
        </p:nvSpPr>
        <p:spPr/>
        <p:txBody>
          <a:bodyPr/>
          <a:lstStyle/>
          <a:p>
            <a:r>
              <a:rPr lang="en-US" dirty="0">
                <a:solidFill>
                  <a:srgbClr val="00B0F0"/>
                </a:solidFill>
              </a:rPr>
              <a:t>Conclusion</a:t>
            </a:r>
          </a:p>
        </p:txBody>
      </p:sp>
      <p:sp>
        <p:nvSpPr>
          <p:cNvPr id="3" name="Content Placeholder 2">
            <a:extLst>
              <a:ext uri="{FF2B5EF4-FFF2-40B4-BE49-F238E27FC236}">
                <a16:creationId xmlns:a16="http://schemas.microsoft.com/office/drawing/2014/main" id="{3C51756D-603F-4A12-BA22-D0B7ED0C2706}"/>
              </a:ext>
            </a:extLst>
          </p:cNvPr>
          <p:cNvSpPr>
            <a:spLocks noGrp="1"/>
          </p:cNvSpPr>
          <p:nvPr>
            <p:ph sz="half" idx="1"/>
          </p:nvPr>
        </p:nvSpPr>
        <p:spPr>
          <a:xfrm>
            <a:off x="838200" y="2011680"/>
            <a:ext cx="10515600" cy="4160520"/>
          </a:xfrm>
        </p:spPr>
        <p:txBody>
          <a:bodyPr/>
          <a:lstStyle/>
          <a:p>
            <a:pPr marL="0" indent="0">
              <a:buNone/>
            </a:pPr>
            <a:r>
              <a:rPr lang="en-US" dirty="0"/>
              <a:t>In conclusion it can be said that the Business needs to update and upgrade their business as per the changing needs of the market. To gain a competitive edge in the market, it is necessary to focus on areas that are identified as risk and take necessary corrective actions for it. </a:t>
            </a:r>
          </a:p>
        </p:txBody>
      </p:sp>
      <p:pic>
        <p:nvPicPr>
          <p:cNvPr id="4" name="Recorded Sound">
            <a:hlinkClick r:id="" action="ppaction://media"/>
            <a:extLst>
              <a:ext uri="{FF2B5EF4-FFF2-40B4-BE49-F238E27FC236}">
                <a16:creationId xmlns:a16="http://schemas.microsoft.com/office/drawing/2014/main" id="{307D38CD-6147-490A-8563-7AC4BE7E9D3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508761" y="489509"/>
            <a:ext cx="609600" cy="609600"/>
          </a:xfrm>
          <a:prstGeom prst="rect">
            <a:avLst/>
          </a:prstGeom>
        </p:spPr>
      </p:pic>
    </p:spTree>
    <p:extLst>
      <p:ext uri="{BB962C8B-B14F-4D97-AF65-F5344CB8AC3E}">
        <p14:creationId xmlns:p14="http://schemas.microsoft.com/office/powerpoint/2010/main" val="115867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A0339EE9-5436-4860-BBFC-7CD7C90DB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9">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7537705"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rgbClr val="7EA9AB">
              <a:alpha val="20000"/>
            </a:srgb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25D8E168-237A-473C-966A-91686C775CB7}"/>
              </a:ext>
            </a:extLst>
          </p:cNvPr>
          <p:cNvSpPr>
            <a:spLocks noGrp="1"/>
          </p:cNvSpPr>
          <p:nvPr>
            <p:ph type="title"/>
          </p:nvPr>
        </p:nvSpPr>
        <p:spPr>
          <a:xfrm>
            <a:off x="905484" y="1065749"/>
            <a:ext cx="3748810" cy="4726502"/>
          </a:xfrm>
        </p:spPr>
        <p:txBody>
          <a:bodyPr>
            <a:normAutofit/>
          </a:bodyPr>
          <a:lstStyle/>
          <a:p>
            <a:r>
              <a:rPr lang="en-US" dirty="0"/>
              <a:t>References</a:t>
            </a:r>
          </a:p>
        </p:txBody>
      </p:sp>
      <p:sp>
        <p:nvSpPr>
          <p:cNvPr id="3" name="Content Placeholder 2">
            <a:extLst>
              <a:ext uri="{FF2B5EF4-FFF2-40B4-BE49-F238E27FC236}">
                <a16:creationId xmlns:a16="http://schemas.microsoft.com/office/drawing/2014/main" id="{E71B4AF5-2744-459A-97FD-A76F544A1FDB}"/>
              </a:ext>
            </a:extLst>
          </p:cNvPr>
          <p:cNvSpPr>
            <a:spLocks noGrp="1"/>
          </p:cNvSpPr>
          <p:nvPr>
            <p:ph idx="1"/>
          </p:nvPr>
        </p:nvSpPr>
        <p:spPr>
          <a:xfrm>
            <a:off x="6804401" y="713313"/>
            <a:ext cx="4549400" cy="5431376"/>
          </a:xfrm>
        </p:spPr>
        <p:txBody>
          <a:bodyPr anchor="ctr">
            <a:normAutofit/>
          </a:bodyPr>
          <a:lstStyle/>
          <a:p>
            <a:r>
              <a:rPr lang="en-US" sz="2000" dirty="0"/>
              <a:t>https://blog.hubspot.com/service/what-is-customer-churn</a:t>
            </a:r>
          </a:p>
          <a:p>
            <a:r>
              <a:rPr lang="en-US" sz="2000" u="sng" dirty="0">
                <a:hlinkClick r:id="rId2"/>
              </a:rPr>
              <a:t>https://www.optimove.com/resources/learning-center/customer-churn-prediction-and-prevention</a:t>
            </a:r>
            <a:endParaRPr lang="en-US" sz="2000" u="sng" dirty="0"/>
          </a:p>
          <a:p>
            <a:r>
              <a:rPr lang="en-US" sz="2000" u="sng" dirty="0">
                <a:hlinkClick r:id="rId3"/>
              </a:rPr>
              <a:t>https://www.datacamp.com/community/tutorials/predicting-employee-churn-python</a:t>
            </a:r>
            <a:endParaRPr lang="en-US" sz="2000" u="sng" dirty="0"/>
          </a:p>
          <a:p>
            <a:pPr marL="0" indent="0">
              <a:buNone/>
            </a:pPr>
            <a:endParaRPr lang="en-US" sz="2000" dirty="0"/>
          </a:p>
        </p:txBody>
      </p:sp>
    </p:spTree>
    <p:extLst>
      <p:ext uri="{BB962C8B-B14F-4D97-AF65-F5344CB8AC3E}">
        <p14:creationId xmlns:p14="http://schemas.microsoft.com/office/powerpoint/2010/main" val="2147820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28F49-DFDD-42BE-8DD3-F2DF357011D6}"/>
              </a:ext>
            </a:extLst>
          </p:cNvPr>
          <p:cNvSpPr>
            <a:spLocks noGrp="1"/>
          </p:cNvSpPr>
          <p:nvPr>
            <p:ph type="title"/>
          </p:nvPr>
        </p:nvSpPr>
        <p:spPr/>
        <p:txBody>
          <a:bodyPr/>
          <a:lstStyle/>
          <a:p>
            <a:r>
              <a:rPr lang="en-US" dirty="0">
                <a:solidFill>
                  <a:srgbClr val="00B0F0"/>
                </a:solidFill>
              </a:rPr>
              <a:t>Introduction and Background</a:t>
            </a:r>
          </a:p>
        </p:txBody>
      </p:sp>
      <p:sp>
        <p:nvSpPr>
          <p:cNvPr id="3" name="Content Placeholder 2">
            <a:extLst>
              <a:ext uri="{FF2B5EF4-FFF2-40B4-BE49-F238E27FC236}">
                <a16:creationId xmlns:a16="http://schemas.microsoft.com/office/drawing/2014/main" id="{DEEFC0F4-0CD1-43DE-9043-EC5B0B2C2707}"/>
              </a:ext>
            </a:extLst>
          </p:cNvPr>
          <p:cNvSpPr>
            <a:spLocks noGrp="1"/>
          </p:cNvSpPr>
          <p:nvPr>
            <p:ph idx="1"/>
          </p:nvPr>
        </p:nvSpPr>
        <p:spPr/>
        <p:txBody>
          <a:bodyPr/>
          <a:lstStyle/>
          <a:p>
            <a:pPr marL="0" indent="0">
              <a:buNone/>
            </a:pPr>
            <a:r>
              <a:rPr lang="en-US" dirty="0"/>
              <a:t>Customer attrition means that a customer stops his or her business relationship with a company. It is the loss of customers by a business. Businesses classify a customer as churned(inactive) after a certain period when the customer is not active or make any transaction from the company. By losing customers, the business loses both revenue and the marketing costs involved in replacing them with new customers. </a:t>
            </a:r>
          </a:p>
          <a:p>
            <a:endParaRPr lang="en-US" dirty="0"/>
          </a:p>
        </p:txBody>
      </p:sp>
      <p:pic>
        <p:nvPicPr>
          <p:cNvPr id="7" name="Recorded Sound">
            <a:hlinkClick r:id="" action="ppaction://media"/>
            <a:extLst>
              <a:ext uri="{FF2B5EF4-FFF2-40B4-BE49-F238E27FC236}">
                <a16:creationId xmlns:a16="http://schemas.microsoft.com/office/drawing/2014/main" id="{295F8EA5-C256-4B98-8AA5-38C3B8F0C54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09982" y="723106"/>
            <a:ext cx="609600" cy="609600"/>
          </a:xfrm>
          <a:prstGeom prst="rect">
            <a:avLst/>
          </a:prstGeom>
        </p:spPr>
      </p:pic>
    </p:spTree>
    <p:extLst>
      <p:ext uri="{BB962C8B-B14F-4D97-AF65-F5344CB8AC3E}">
        <p14:creationId xmlns:p14="http://schemas.microsoft.com/office/powerpoint/2010/main" val="383943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6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5674F-D649-4179-8FDB-300EA30531BF}"/>
              </a:ext>
            </a:extLst>
          </p:cNvPr>
          <p:cNvSpPr>
            <a:spLocks noGrp="1"/>
          </p:cNvSpPr>
          <p:nvPr>
            <p:ph type="title"/>
          </p:nvPr>
        </p:nvSpPr>
        <p:spPr/>
        <p:txBody>
          <a:bodyPr/>
          <a:lstStyle/>
          <a:p>
            <a:r>
              <a:rPr lang="en-US" dirty="0">
                <a:solidFill>
                  <a:srgbClr val="00B0F0"/>
                </a:solidFill>
              </a:rPr>
              <a:t>Problem Statement</a:t>
            </a:r>
          </a:p>
        </p:txBody>
      </p:sp>
      <p:sp>
        <p:nvSpPr>
          <p:cNvPr id="3" name="Content Placeholder 2">
            <a:extLst>
              <a:ext uri="{FF2B5EF4-FFF2-40B4-BE49-F238E27FC236}">
                <a16:creationId xmlns:a16="http://schemas.microsoft.com/office/drawing/2014/main" id="{74C624C7-410B-411E-9D48-4DA219285670}"/>
              </a:ext>
            </a:extLst>
          </p:cNvPr>
          <p:cNvSpPr>
            <a:spLocks noGrp="1"/>
          </p:cNvSpPr>
          <p:nvPr>
            <p:ph idx="1"/>
          </p:nvPr>
        </p:nvSpPr>
        <p:spPr/>
        <p:txBody>
          <a:bodyPr/>
          <a:lstStyle/>
          <a:p>
            <a:pPr marL="0" indent="0">
              <a:buNone/>
            </a:pPr>
            <a:r>
              <a:rPr lang="en-US" dirty="0"/>
              <a:t>The purpose of this project is to develop an AI model for looking into customer activity and pattern to provide customers that are at risk of likely to leave soon. The model provides customers that are at risk or will likely leave soon by looking into customers activity and pattern. The model also provides LOB an ability to utilize model output data for identifying merchants at risk, finding microsegments of merchants at risk, and develop corrective action to lower attrition.</a:t>
            </a:r>
          </a:p>
          <a:p>
            <a:endParaRPr lang="en-US" dirty="0"/>
          </a:p>
        </p:txBody>
      </p:sp>
      <p:pic>
        <p:nvPicPr>
          <p:cNvPr id="4" name="Recorded Sound">
            <a:hlinkClick r:id="" action="ppaction://media"/>
            <a:extLst>
              <a:ext uri="{FF2B5EF4-FFF2-40B4-BE49-F238E27FC236}">
                <a16:creationId xmlns:a16="http://schemas.microsoft.com/office/drawing/2014/main" id="{632F8417-FE58-4908-B697-520BA55D3F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378462" y="549812"/>
            <a:ext cx="609600" cy="609600"/>
          </a:xfrm>
          <a:prstGeom prst="rect">
            <a:avLst/>
          </a:prstGeom>
        </p:spPr>
      </p:pic>
    </p:spTree>
    <p:extLst>
      <p:ext uri="{BB962C8B-B14F-4D97-AF65-F5344CB8AC3E}">
        <p14:creationId xmlns:p14="http://schemas.microsoft.com/office/powerpoint/2010/main" val="250881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88F20F8-60BF-42FE-A252-DFD5A7445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39" name="Freeform: Shape 38">
            <a:extLst>
              <a:ext uri="{FF2B5EF4-FFF2-40B4-BE49-F238E27FC236}">
                <a16:creationId xmlns:a16="http://schemas.microsoft.com/office/drawing/2014/main" id="{98A68847-134F-4AF1-B1C6-332344C9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rgbClr val="7EA9AB">
              <a:alpha val="20000"/>
            </a:srgbClr>
          </a:solidFill>
          <a:ln w="3270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2" name="Title 1">
            <a:extLst>
              <a:ext uri="{FF2B5EF4-FFF2-40B4-BE49-F238E27FC236}">
                <a16:creationId xmlns:a16="http://schemas.microsoft.com/office/drawing/2014/main" id="{38D2F353-5540-46D7-B33A-E34ADB6BAB3D}"/>
              </a:ext>
            </a:extLst>
          </p:cNvPr>
          <p:cNvSpPr>
            <a:spLocks noGrp="1"/>
          </p:cNvSpPr>
          <p:nvPr>
            <p:ph type="title"/>
          </p:nvPr>
        </p:nvSpPr>
        <p:spPr>
          <a:xfrm>
            <a:off x="838200" y="365125"/>
            <a:ext cx="10515600" cy="1325563"/>
          </a:xfrm>
        </p:spPr>
        <p:txBody>
          <a:bodyPr>
            <a:normAutofit/>
          </a:bodyPr>
          <a:lstStyle/>
          <a:p>
            <a:r>
              <a:rPr lang="en-US" dirty="0">
                <a:solidFill>
                  <a:srgbClr val="00B0F0"/>
                </a:solidFill>
              </a:rPr>
              <a:t>Scope</a:t>
            </a:r>
          </a:p>
        </p:txBody>
      </p:sp>
      <p:graphicFrame>
        <p:nvGraphicFramePr>
          <p:cNvPr id="33" name="Content Placeholder 2">
            <a:extLst>
              <a:ext uri="{FF2B5EF4-FFF2-40B4-BE49-F238E27FC236}">
                <a16:creationId xmlns:a16="http://schemas.microsoft.com/office/drawing/2014/main" id="{F8E02F64-E18C-4308-B26A-C740FF2015CD}"/>
              </a:ext>
            </a:extLst>
          </p:cNvPr>
          <p:cNvGraphicFramePr>
            <a:graphicFrameLocks noGrp="1"/>
          </p:cNvGraphicFramePr>
          <p:nvPr>
            <p:ph idx="1"/>
          </p:nvPr>
        </p:nvGraphicFramePr>
        <p:xfrm>
          <a:off x="838200" y="2011363"/>
          <a:ext cx="10515600" cy="41608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Recorded Sound">
            <a:hlinkClick r:id="" action="ppaction://media"/>
            <a:extLst>
              <a:ext uri="{FF2B5EF4-FFF2-40B4-BE49-F238E27FC236}">
                <a16:creationId xmlns:a16="http://schemas.microsoft.com/office/drawing/2014/main" id="{F69E0AFC-41E7-41D1-BCE6-19EDADE5B92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616418" y="535744"/>
            <a:ext cx="609600" cy="609600"/>
          </a:xfrm>
          <a:prstGeom prst="rect">
            <a:avLst/>
          </a:prstGeom>
        </p:spPr>
      </p:pic>
    </p:spTree>
    <p:extLst>
      <p:ext uri="{BB962C8B-B14F-4D97-AF65-F5344CB8AC3E}">
        <p14:creationId xmlns:p14="http://schemas.microsoft.com/office/powerpoint/2010/main" val="253962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50DD-44D2-465D-BF2B-ECBD7AB9B696}"/>
              </a:ext>
            </a:extLst>
          </p:cNvPr>
          <p:cNvSpPr>
            <a:spLocks noGrp="1"/>
          </p:cNvSpPr>
          <p:nvPr>
            <p:ph type="title"/>
          </p:nvPr>
        </p:nvSpPr>
        <p:spPr/>
        <p:txBody>
          <a:bodyPr>
            <a:normAutofit/>
          </a:bodyPr>
          <a:lstStyle/>
          <a:p>
            <a:r>
              <a:rPr lang="en-US" dirty="0">
                <a:solidFill>
                  <a:srgbClr val="00B0F0"/>
                </a:solidFill>
              </a:rPr>
              <a:t>Exploratory Data Analysis</a:t>
            </a:r>
          </a:p>
        </p:txBody>
      </p:sp>
      <p:sp>
        <p:nvSpPr>
          <p:cNvPr id="3" name="Content Placeholder 2">
            <a:extLst>
              <a:ext uri="{FF2B5EF4-FFF2-40B4-BE49-F238E27FC236}">
                <a16:creationId xmlns:a16="http://schemas.microsoft.com/office/drawing/2014/main" id="{2877EAAB-5C16-4135-AABB-8AAAC46A841C}"/>
              </a:ext>
            </a:extLst>
          </p:cNvPr>
          <p:cNvSpPr>
            <a:spLocks noGrp="1"/>
          </p:cNvSpPr>
          <p:nvPr>
            <p:ph idx="1"/>
          </p:nvPr>
        </p:nvSpPr>
        <p:spPr>
          <a:xfrm>
            <a:off x="838200" y="1926454"/>
            <a:ext cx="10214499" cy="2814222"/>
          </a:xfrm>
        </p:spPr>
        <p:txBody>
          <a:bodyPr/>
          <a:lstStyle/>
          <a:p>
            <a:r>
              <a:rPr lang="en-US" dirty="0"/>
              <a:t>Goal: get a general sense of the data</a:t>
            </a:r>
          </a:p>
          <a:p>
            <a:pPr marL="457200" lvl="1" indent="0">
              <a:buNone/>
            </a:pPr>
            <a:r>
              <a:rPr lang="en-US" dirty="0"/>
              <a:t>- shape, distribution, data type, summary.</a:t>
            </a:r>
          </a:p>
          <a:p>
            <a:r>
              <a:rPr lang="en-US" dirty="0"/>
              <a:t>Data Discovery and Analysis using Python, R, and Visualization.</a:t>
            </a:r>
            <a:endParaRPr lang="en-US" dirty="0">
              <a:solidFill>
                <a:srgbClr val="000000"/>
              </a:solidFill>
            </a:endParaRPr>
          </a:p>
          <a:p>
            <a:r>
              <a:rPr lang="en-US" dirty="0"/>
              <a:t>Bottom line: it is always well worth looking at your data. </a:t>
            </a:r>
          </a:p>
          <a:p>
            <a:endParaRPr lang="en-US" dirty="0"/>
          </a:p>
        </p:txBody>
      </p:sp>
      <p:pic>
        <p:nvPicPr>
          <p:cNvPr id="5" name="Recorded Sound">
            <a:hlinkClick r:id="" action="ppaction://media"/>
            <a:extLst>
              <a:ext uri="{FF2B5EF4-FFF2-40B4-BE49-F238E27FC236}">
                <a16:creationId xmlns:a16="http://schemas.microsoft.com/office/drawing/2014/main" id="{897AAF49-FCC1-4376-823B-63C5844FB8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011508" y="365125"/>
            <a:ext cx="609600" cy="609600"/>
          </a:xfrm>
          <a:prstGeom prst="rect">
            <a:avLst/>
          </a:prstGeom>
        </p:spPr>
      </p:pic>
    </p:spTree>
    <p:extLst>
      <p:ext uri="{BB962C8B-B14F-4D97-AF65-F5344CB8AC3E}">
        <p14:creationId xmlns:p14="http://schemas.microsoft.com/office/powerpoint/2010/main" val="101311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65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EE5B-F83B-4230-A49D-AD948A891FD8}"/>
              </a:ext>
            </a:extLst>
          </p:cNvPr>
          <p:cNvSpPr>
            <a:spLocks noGrp="1"/>
          </p:cNvSpPr>
          <p:nvPr>
            <p:ph type="title"/>
          </p:nvPr>
        </p:nvSpPr>
        <p:spPr/>
        <p:txBody>
          <a:bodyPr/>
          <a:lstStyle/>
          <a:p>
            <a:r>
              <a:rPr lang="en-US" dirty="0">
                <a:solidFill>
                  <a:srgbClr val="00B0F0"/>
                </a:solidFill>
              </a:rPr>
              <a:t>Methods</a:t>
            </a:r>
          </a:p>
        </p:txBody>
      </p:sp>
      <p:sp>
        <p:nvSpPr>
          <p:cNvPr id="3" name="Content Placeholder 2">
            <a:extLst>
              <a:ext uri="{FF2B5EF4-FFF2-40B4-BE49-F238E27FC236}">
                <a16:creationId xmlns:a16="http://schemas.microsoft.com/office/drawing/2014/main" id="{2D3EDB0B-FDC0-4AAC-961A-A7AC123855A3}"/>
              </a:ext>
            </a:extLst>
          </p:cNvPr>
          <p:cNvSpPr>
            <a:spLocks noGrp="1"/>
          </p:cNvSpPr>
          <p:nvPr>
            <p:ph idx="1"/>
          </p:nvPr>
        </p:nvSpPr>
        <p:spPr/>
        <p:txBody>
          <a:bodyPr>
            <a:normAutofit/>
          </a:bodyPr>
          <a:lstStyle/>
          <a:p>
            <a:r>
              <a:rPr lang="en-US" dirty="0">
                <a:solidFill>
                  <a:srgbClr val="000000"/>
                </a:solidFill>
              </a:rPr>
              <a:t>The data set offered information on variables such as:</a:t>
            </a:r>
          </a:p>
          <a:p>
            <a:pPr lvl="1">
              <a:buFont typeface="Wingdings" panose="05000000000000000000" pitchFamily="2" charset="2"/>
              <a:buChar char="Ø"/>
            </a:pPr>
            <a:r>
              <a:rPr lang="en-US" dirty="0">
                <a:solidFill>
                  <a:srgbClr val="000000"/>
                </a:solidFill>
              </a:rPr>
              <a:t>'Status' relation with categorical variables.</a:t>
            </a:r>
          </a:p>
          <a:p>
            <a:pPr lvl="1">
              <a:buFont typeface="Wingdings" panose="05000000000000000000" pitchFamily="2" charset="2"/>
              <a:buChar char="Ø"/>
            </a:pPr>
            <a:r>
              <a:rPr lang="en-US" dirty="0">
                <a:solidFill>
                  <a:srgbClr val="000000"/>
                </a:solidFill>
              </a:rPr>
              <a:t>Understand how the given attributes relate to the ‘Exit’ status.</a:t>
            </a:r>
          </a:p>
          <a:p>
            <a:pPr lvl="1">
              <a:buFont typeface="Wingdings" panose="05000000000000000000" pitchFamily="2" charset="2"/>
              <a:buChar char="Ø"/>
            </a:pPr>
            <a:r>
              <a:rPr lang="en-US" dirty="0">
                <a:solidFill>
                  <a:srgbClr val="000000"/>
                </a:solidFill>
              </a:rPr>
              <a:t>Relations based on the continuous data attributes.</a:t>
            </a:r>
          </a:p>
          <a:p>
            <a:pPr lvl="1">
              <a:buFont typeface="Wingdings" panose="05000000000000000000" pitchFamily="2" charset="2"/>
              <a:buChar char="Ø"/>
            </a:pPr>
            <a:r>
              <a:rPr lang="en-US" dirty="0">
                <a:solidFill>
                  <a:srgbClr val="000000"/>
                </a:solidFill>
              </a:rPr>
              <a:t>Arrange columns by data type for easier manipulation.</a:t>
            </a:r>
          </a:p>
          <a:p>
            <a:pPr lvl="1">
              <a:buFont typeface="Wingdings" panose="05000000000000000000" pitchFamily="2" charset="2"/>
              <a:buChar char="Ø"/>
            </a:pPr>
            <a:r>
              <a:rPr lang="en-US" dirty="0">
                <a:solidFill>
                  <a:srgbClr val="000000"/>
                </a:solidFill>
              </a:rPr>
              <a:t>Data prep pipeline for test data.</a:t>
            </a:r>
          </a:p>
          <a:p>
            <a:endParaRPr lang="en-US" dirty="0"/>
          </a:p>
        </p:txBody>
      </p:sp>
      <p:pic>
        <p:nvPicPr>
          <p:cNvPr id="4" name="Recorded Sound">
            <a:hlinkClick r:id="" action="ppaction://media"/>
            <a:extLst>
              <a:ext uri="{FF2B5EF4-FFF2-40B4-BE49-F238E27FC236}">
                <a16:creationId xmlns:a16="http://schemas.microsoft.com/office/drawing/2014/main" id="{44FFF008-9CC4-4930-86CE-452C0127DC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538741" y="723106"/>
            <a:ext cx="609600" cy="609600"/>
          </a:xfrm>
          <a:prstGeom prst="rect">
            <a:avLst/>
          </a:prstGeom>
        </p:spPr>
      </p:pic>
    </p:spTree>
    <p:extLst>
      <p:ext uri="{BB962C8B-B14F-4D97-AF65-F5344CB8AC3E}">
        <p14:creationId xmlns:p14="http://schemas.microsoft.com/office/powerpoint/2010/main" val="372495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6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C26BA-216B-45A8-8B3A-9F3EB6935A04}"/>
              </a:ext>
            </a:extLst>
          </p:cNvPr>
          <p:cNvSpPr>
            <a:spLocks noGrp="1"/>
          </p:cNvSpPr>
          <p:nvPr>
            <p:ph type="title"/>
          </p:nvPr>
        </p:nvSpPr>
        <p:spPr/>
        <p:txBody>
          <a:bodyPr/>
          <a:lstStyle/>
          <a:p>
            <a:r>
              <a:rPr lang="en-US" dirty="0">
                <a:solidFill>
                  <a:srgbClr val="00B0F0"/>
                </a:solidFill>
              </a:rPr>
              <a:t>Results of data understanding</a:t>
            </a:r>
          </a:p>
        </p:txBody>
      </p:sp>
      <p:sp>
        <p:nvSpPr>
          <p:cNvPr id="3" name="Content Placeholder 2">
            <a:extLst>
              <a:ext uri="{FF2B5EF4-FFF2-40B4-BE49-F238E27FC236}">
                <a16:creationId xmlns:a16="http://schemas.microsoft.com/office/drawing/2014/main" id="{877716E7-45BE-421B-A3BF-DC6DBD8EDE15}"/>
              </a:ext>
            </a:extLst>
          </p:cNvPr>
          <p:cNvSpPr>
            <a:spLocks noGrp="1"/>
          </p:cNvSpPr>
          <p:nvPr>
            <p:ph idx="1"/>
          </p:nvPr>
        </p:nvSpPr>
        <p:spPr/>
        <p:txBody>
          <a:bodyPr>
            <a:normAutofit fontScale="92500" lnSpcReduction="20000"/>
          </a:bodyPr>
          <a:lstStyle/>
          <a:p>
            <a:r>
              <a:rPr lang="en-US" dirty="0">
                <a:solidFill>
                  <a:srgbClr val="000000"/>
                </a:solidFill>
              </a:rPr>
              <a:t>About 20% of the customers have churned. </a:t>
            </a:r>
          </a:p>
          <a:p>
            <a:r>
              <a:rPr lang="en-US" dirty="0">
                <a:solidFill>
                  <a:srgbClr val="000000"/>
                </a:solidFill>
              </a:rPr>
              <a:t>Majority of the data is from France.</a:t>
            </a:r>
          </a:p>
          <a:p>
            <a:r>
              <a:rPr lang="en-US" dirty="0">
                <a:solidFill>
                  <a:srgbClr val="000000"/>
                </a:solidFill>
              </a:rPr>
              <a:t>There is more female customers churn than that of male customers.</a:t>
            </a:r>
          </a:p>
          <a:p>
            <a:r>
              <a:rPr lang="en-US" dirty="0">
                <a:solidFill>
                  <a:srgbClr val="000000"/>
                </a:solidFill>
              </a:rPr>
              <a:t>Most of the customers that churned are those with credit cards. </a:t>
            </a:r>
          </a:p>
          <a:p>
            <a:r>
              <a:rPr lang="en-US" dirty="0">
                <a:solidFill>
                  <a:srgbClr val="000000"/>
                </a:solidFill>
              </a:rPr>
              <a:t>Inactive member have a greater churn than the customers that are active. </a:t>
            </a:r>
          </a:p>
          <a:p>
            <a:r>
              <a:rPr lang="en-US" dirty="0">
                <a:solidFill>
                  <a:srgbClr val="000000"/>
                </a:solidFill>
              </a:rPr>
              <a:t>Neither the product nor the salary has a significant effect on the likelihood to churn.</a:t>
            </a:r>
          </a:p>
          <a:p>
            <a:endParaRPr lang="en-US" dirty="0">
              <a:solidFill>
                <a:srgbClr val="000000"/>
              </a:solidFill>
            </a:endParaRPr>
          </a:p>
          <a:p>
            <a:endParaRPr lang="en-US" dirty="0"/>
          </a:p>
        </p:txBody>
      </p:sp>
      <p:pic>
        <p:nvPicPr>
          <p:cNvPr id="4" name="Recorded Sound">
            <a:hlinkClick r:id="" action="ppaction://media"/>
            <a:extLst>
              <a:ext uri="{FF2B5EF4-FFF2-40B4-BE49-F238E27FC236}">
                <a16:creationId xmlns:a16="http://schemas.microsoft.com/office/drawing/2014/main" id="{3052A8AC-E44B-41A6-A989-BC9274EE421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958465" y="418306"/>
            <a:ext cx="609600" cy="609600"/>
          </a:xfrm>
          <a:prstGeom prst="rect">
            <a:avLst/>
          </a:prstGeom>
        </p:spPr>
      </p:pic>
    </p:spTree>
    <p:extLst>
      <p:ext uri="{BB962C8B-B14F-4D97-AF65-F5344CB8AC3E}">
        <p14:creationId xmlns:p14="http://schemas.microsoft.com/office/powerpoint/2010/main" val="250621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AF7F0-08A7-4144-B29D-152FDA1F79D2}"/>
              </a:ext>
            </a:extLst>
          </p:cNvPr>
          <p:cNvSpPr>
            <a:spLocks noGrp="1"/>
          </p:cNvSpPr>
          <p:nvPr>
            <p:ph type="title"/>
          </p:nvPr>
        </p:nvSpPr>
        <p:spPr/>
        <p:txBody>
          <a:bodyPr/>
          <a:lstStyle/>
          <a:p>
            <a:r>
              <a:rPr lang="en-US" dirty="0"/>
              <a:t>Graph Analysis</a:t>
            </a:r>
            <a:br>
              <a:rPr lang="en-US" dirty="0"/>
            </a:br>
            <a:endParaRPr lang="en-US" dirty="0"/>
          </a:p>
        </p:txBody>
      </p:sp>
      <p:pic>
        <p:nvPicPr>
          <p:cNvPr id="4" name="Content Placeholder 3">
            <a:extLst>
              <a:ext uri="{FF2B5EF4-FFF2-40B4-BE49-F238E27FC236}">
                <a16:creationId xmlns:a16="http://schemas.microsoft.com/office/drawing/2014/main" id="{4E2E2951-EA1B-4071-B098-E6D858A63FB8}"/>
              </a:ext>
            </a:extLst>
          </p:cNvPr>
          <p:cNvPicPr>
            <a:picLocks noGrp="1" noChangeAspect="1"/>
          </p:cNvPicPr>
          <p:nvPr>
            <p:ph idx="1"/>
          </p:nvPr>
        </p:nvPicPr>
        <p:blipFill>
          <a:blip r:embed="rId4"/>
          <a:stretch>
            <a:fillRect/>
          </a:stretch>
        </p:blipFill>
        <p:spPr>
          <a:xfrm>
            <a:off x="2637710" y="1585824"/>
            <a:ext cx="5692122" cy="4527223"/>
          </a:xfrm>
          <a:prstGeom prst="rect">
            <a:avLst/>
          </a:prstGeom>
        </p:spPr>
      </p:pic>
      <p:pic>
        <p:nvPicPr>
          <p:cNvPr id="3" name="Recorded Sound">
            <a:hlinkClick r:id="" action="ppaction://media"/>
            <a:extLst>
              <a:ext uri="{FF2B5EF4-FFF2-40B4-BE49-F238E27FC236}">
                <a16:creationId xmlns:a16="http://schemas.microsoft.com/office/drawing/2014/main" id="{771B90C0-9942-46B4-9B66-A789FF1CCC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91003" y="723106"/>
            <a:ext cx="609600" cy="609600"/>
          </a:xfrm>
          <a:prstGeom prst="rect">
            <a:avLst/>
          </a:prstGeom>
        </p:spPr>
      </p:pic>
    </p:spTree>
    <p:extLst>
      <p:ext uri="{BB962C8B-B14F-4D97-AF65-F5344CB8AC3E}">
        <p14:creationId xmlns:p14="http://schemas.microsoft.com/office/powerpoint/2010/main" val="210179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CFB90-B5AD-4025-B226-7D2E4528B6CE}"/>
              </a:ext>
            </a:extLst>
          </p:cNvPr>
          <p:cNvSpPr>
            <a:spLocks noGrp="1"/>
          </p:cNvSpPr>
          <p:nvPr>
            <p:ph type="title"/>
          </p:nvPr>
        </p:nvSpPr>
        <p:spPr/>
        <p:txBody>
          <a:bodyPr/>
          <a:lstStyle/>
          <a:p>
            <a:r>
              <a:rPr lang="en-US" dirty="0"/>
              <a:t>Graph Analysis</a:t>
            </a:r>
          </a:p>
        </p:txBody>
      </p:sp>
      <p:pic>
        <p:nvPicPr>
          <p:cNvPr id="4" name="Content Placeholder 6">
            <a:extLst>
              <a:ext uri="{FF2B5EF4-FFF2-40B4-BE49-F238E27FC236}">
                <a16:creationId xmlns:a16="http://schemas.microsoft.com/office/drawing/2014/main" id="{2D89BF87-1A4C-40C8-80A7-94414A9ACDC2}"/>
              </a:ext>
            </a:extLst>
          </p:cNvPr>
          <p:cNvPicPr>
            <a:picLocks noGrp="1" noChangeAspect="1"/>
          </p:cNvPicPr>
          <p:nvPr>
            <p:ph idx="1"/>
          </p:nvPr>
        </p:nvPicPr>
        <p:blipFill>
          <a:blip r:embed="rId5"/>
          <a:stretch>
            <a:fillRect/>
          </a:stretch>
        </p:blipFill>
        <p:spPr>
          <a:xfrm>
            <a:off x="1647312" y="2067951"/>
            <a:ext cx="6962116" cy="4112885"/>
          </a:xfrm>
          <a:prstGeom prst="rect">
            <a:avLst/>
          </a:prstGeom>
        </p:spPr>
      </p:pic>
      <p:pic>
        <p:nvPicPr>
          <p:cNvPr id="7" name="Recorded Sound">
            <a:hlinkClick r:id="" action="ppaction://media"/>
            <a:extLst>
              <a:ext uri="{FF2B5EF4-FFF2-40B4-BE49-F238E27FC236}">
                <a16:creationId xmlns:a16="http://schemas.microsoft.com/office/drawing/2014/main" id="{FE12DBD5-C66F-4C5B-916C-60466D6DB3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059056" y="723106"/>
            <a:ext cx="609600" cy="609600"/>
          </a:xfrm>
          <a:prstGeom prst="rect">
            <a:avLst/>
          </a:prstGeom>
        </p:spPr>
      </p:pic>
    </p:spTree>
    <p:extLst>
      <p:ext uri="{BB962C8B-B14F-4D97-AF65-F5344CB8AC3E}">
        <p14:creationId xmlns:p14="http://schemas.microsoft.com/office/powerpoint/2010/main" val="53224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9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BrushVTI">
  <a:themeElements>
    <a:clrScheme name="AnalogousFromLightSeedRightStep">
      <a:dk1>
        <a:srgbClr val="000000"/>
      </a:dk1>
      <a:lt1>
        <a:srgbClr val="FFFFFF"/>
      </a:lt1>
      <a:dk2>
        <a:srgbClr val="243441"/>
      </a:dk2>
      <a:lt2>
        <a:srgbClr val="E8E2E2"/>
      </a:lt2>
      <a:accent1>
        <a:srgbClr val="7EA9AB"/>
      </a:accent1>
      <a:accent2>
        <a:srgbClr val="7DA0BC"/>
      </a:accent2>
      <a:accent3>
        <a:srgbClr val="949BC8"/>
      </a:accent3>
      <a:accent4>
        <a:srgbClr val="8F7DBC"/>
      </a:accent4>
      <a:accent5>
        <a:srgbClr val="B894C8"/>
      </a:accent5>
      <a:accent6>
        <a:srgbClr val="BC7DB5"/>
      </a:accent6>
      <a:hlink>
        <a:srgbClr val="AE6C69"/>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1631</TotalTime>
  <Words>821</Words>
  <Application>Microsoft Office PowerPoint</Application>
  <PresentationFormat>Widescreen</PresentationFormat>
  <Paragraphs>65</Paragraphs>
  <Slides>16</Slides>
  <Notes>1</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Century Gothic</vt:lpstr>
      <vt:lpstr>Elephant</vt:lpstr>
      <vt:lpstr>Wingdings</vt:lpstr>
      <vt:lpstr>BrushVTI</vt:lpstr>
      <vt:lpstr>Predicting and preventing Customer Attrition</vt:lpstr>
      <vt:lpstr>Introduction and Background</vt:lpstr>
      <vt:lpstr>Problem Statement</vt:lpstr>
      <vt:lpstr>Scope</vt:lpstr>
      <vt:lpstr>Exploratory Data Analysis</vt:lpstr>
      <vt:lpstr>Methods</vt:lpstr>
      <vt:lpstr>Results of data understanding</vt:lpstr>
      <vt:lpstr>Graph Analysis </vt:lpstr>
      <vt:lpstr>Graph Analysis</vt:lpstr>
      <vt:lpstr>Question from the Analysis</vt:lpstr>
      <vt:lpstr>Feature Engineering</vt:lpstr>
      <vt:lpstr>Model fitting and selection</vt:lpstr>
      <vt:lpstr>Performance measurement</vt:lpstr>
      <vt:lpstr>Model deployment</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and preventing customer churn</dc:title>
  <dc:creator>aeryn</dc:creator>
  <cp:lastModifiedBy>aeryn</cp:lastModifiedBy>
  <cp:revision>49</cp:revision>
  <dcterms:created xsi:type="dcterms:W3CDTF">2020-08-04T04:02:36Z</dcterms:created>
  <dcterms:modified xsi:type="dcterms:W3CDTF">2021-01-12T23:01:38Z</dcterms:modified>
</cp:coreProperties>
</file>